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8" r:id="rId1"/>
  </p:sldMasterIdLst>
  <p:notesMasterIdLst>
    <p:notesMasterId r:id="rId37"/>
  </p:notesMasterIdLst>
  <p:handoutMasterIdLst>
    <p:handoutMasterId r:id="rId38"/>
  </p:handoutMasterIdLst>
  <p:sldIdLst>
    <p:sldId id="318" r:id="rId2"/>
    <p:sldId id="364" r:id="rId3"/>
    <p:sldId id="366" r:id="rId4"/>
    <p:sldId id="365" r:id="rId5"/>
    <p:sldId id="367" r:id="rId6"/>
    <p:sldId id="368" r:id="rId7"/>
    <p:sldId id="369" r:id="rId8"/>
    <p:sldId id="370" r:id="rId9"/>
    <p:sldId id="371" r:id="rId10"/>
    <p:sldId id="372" r:id="rId11"/>
    <p:sldId id="375" r:id="rId12"/>
    <p:sldId id="373" r:id="rId13"/>
    <p:sldId id="374" r:id="rId14"/>
    <p:sldId id="387" r:id="rId15"/>
    <p:sldId id="381" r:id="rId16"/>
    <p:sldId id="382" r:id="rId17"/>
    <p:sldId id="379" r:id="rId18"/>
    <p:sldId id="376" r:id="rId19"/>
    <p:sldId id="351" r:id="rId20"/>
    <p:sldId id="388" r:id="rId21"/>
    <p:sldId id="383" r:id="rId22"/>
    <p:sldId id="378" r:id="rId23"/>
    <p:sldId id="380" r:id="rId24"/>
    <p:sldId id="352" r:id="rId25"/>
    <p:sldId id="384" r:id="rId26"/>
    <p:sldId id="385" r:id="rId27"/>
    <p:sldId id="386" r:id="rId28"/>
    <p:sldId id="389" r:id="rId29"/>
    <p:sldId id="390" r:id="rId30"/>
    <p:sldId id="391" r:id="rId31"/>
    <p:sldId id="392" r:id="rId32"/>
    <p:sldId id="393" r:id="rId33"/>
    <p:sldId id="394" r:id="rId34"/>
    <p:sldId id="395" r:id="rId35"/>
    <p:sldId id="396" r:id="rId36"/>
  </p:sldIdLst>
  <p:sldSz cx="9144000" cy="6858000" type="screen4x3"/>
  <p:notesSz cx="6858000" cy="9144000"/>
  <p:defaultTextStyle>
    <a:defPPr>
      <a:defRPr lang="en-US"/>
    </a:defPPr>
    <a:lvl1pPr algn="just" rtl="0" fontAlgn="base">
      <a:spcBef>
        <a:spcPts val="20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just" rtl="0" fontAlgn="base">
      <a:spcBef>
        <a:spcPts val="20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just" rtl="0" fontAlgn="base">
      <a:spcBef>
        <a:spcPts val="20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just" rtl="0" fontAlgn="base">
      <a:spcBef>
        <a:spcPts val="20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just" rtl="0" fontAlgn="base">
      <a:spcBef>
        <a:spcPts val="20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windows-1251" clr="presentationText"/>
  <p:showPr showNarration="1">
    <p:present/>
    <p:sldAll/>
    <p:penClr>
      <a:schemeClr val="tx1"/>
    </p:penClr>
  </p:showPr>
  <p:clrMru>
    <a:srgbClr val="DDDDDD"/>
    <a:srgbClr val="FFFF5D"/>
    <a:srgbClr val="88B800"/>
    <a:srgbClr val="CC6600"/>
    <a:srgbClr val="FFFFFF"/>
    <a:srgbClr val="B2B2B2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9175" autoAdjust="0"/>
    <p:restoredTop sz="94681" autoAdjust="0"/>
  </p:normalViewPr>
  <p:slideViewPr>
    <p:cSldViewPr>
      <p:cViewPr varScale="1">
        <p:scale>
          <a:sx n="68" d="100"/>
          <a:sy n="68" d="100"/>
        </p:scale>
        <p:origin x="-180" y="-12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200"/>
            </a:lvl1pPr>
          </a:lstStyle>
          <a:p>
            <a:endParaRPr lang="ru-RU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/>
            </a:lvl1pPr>
          </a:lstStyle>
          <a:p>
            <a:endParaRPr lang="ru-RU"/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200"/>
            </a:lvl1pPr>
          </a:lstStyle>
          <a:p>
            <a:endParaRPr lang="ru-RU"/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/>
            </a:lvl1pPr>
          </a:lstStyle>
          <a:p>
            <a:fld id="{05F13887-305E-4B82-9A3A-E7481A9854D8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200"/>
            </a:lvl1pPr>
          </a:lstStyle>
          <a:p>
            <a:endParaRPr lang="ru-RU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/>
            </a:lvl1pPr>
          </a:lstStyle>
          <a:p>
            <a:endParaRPr lang="ru-RU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84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0"/>
            <a:r>
              <a:rPr lang="ru-RU" smtClean="0"/>
              <a:t>Второй уровень</a:t>
            </a:r>
          </a:p>
          <a:p>
            <a:pPr lvl="0"/>
            <a:r>
              <a:rPr lang="ru-RU" smtClean="0"/>
              <a:t>Третий уровень</a:t>
            </a:r>
          </a:p>
          <a:p>
            <a:pPr lvl="0"/>
            <a:r>
              <a:rPr lang="ru-RU" smtClean="0"/>
              <a:t>Четвертый уровень</a:t>
            </a:r>
          </a:p>
          <a:p>
            <a:pPr lvl="0"/>
            <a:r>
              <a:rPr lang="ru-RU" smtClean="0"/>
              <a:t>Пятый уровень</a:t>
            </a:r>
          </a:p>
        </p:txBody>
      </p:sp>
      <p:sp>
        <p:nvSpPr>
          <p:cNvPr id="184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200"/>
            </a:lvl1pPr>
          </a:lstStyle>
          <a:p>
            <a:endParaRPr lang="ru-RU"/>
          </a:p>
        </p:txBody>
      </p:sp>
      <p:sp>
        <p:nvSpPr>
          <p:cNvPr id="184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/>
            </a:lvl1pPr>
          </a:lstStyle>
          <a:p>
            <a:fld id="{081E02B7-5A8D-46DF-BFA1-EC106D334C71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AutoShape 2"/>
          <p:cNvSpPr>
            <a:spLocks noChangeArrowheads="1"/>
          </p:cNvSpPr>
          <p:nvPr/>
        </p:nvSpPr>
        <p:spPr bwMode="auto">
          <a:xfrm>
            <a:off x="1600200" y="-2209800"/>
            <a:ext cx="9144000" cy="9067800"/>
          </a:xfrm>
          <a:prstGeom prst="diamond">
            <a:avLst/>
          </a:prstGeom>
          <a:gradFill rotWithShape="0">
            <a:gsLst>
              <a:gs pos="0">
                <a:schemeClr val="bg1"/>
              </a:gs>
              <a:gs pos="100000">
                <a:schemeClr val="folHlink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772400" cy="11430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/>
              <a:t>Щелчок правит образец заголовка</a:t>
            </a:r>
          </a:p>
        </p:txBody>
      </p:sp>
      <p:sp>
        <p:nvSpPr>
          <p:cNvPr id="7475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914400" y="3276600"/>
            <a:ext cx="6400800" cy="1752600"/>
          </a:xfrm>
          <a:effectLst>
            <a:outerShdw dist="81320" dir="2319588" algn="ctr" rotWithShape="0">
              <a:srgbClr val="808080"/>
            </a:outerShdw>
          </a:effectLst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ru-RU"/>
              <a:t>Щелчок правит образец подзаголовка</a:t>
            </a:r>
          </a:p>
        </p:txBody>
      </p:sp>
      <p:sp>
        <p:nvSpPr>
          <p:cNvPr id="74757" name="Rectangle 5"/>
          <p:cNvSpPr>
            <a:spLocks noChangeArrowheads="1"/>
          </p:cNvSpPr>
          <p:nvPr/>
        </p:nvSpPr>
        <p:spPr bwMode="auto">
          <a:xfrm>
            <a:off x="0" y="0"/>
            <a:ext cx="381000" cy="68580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74758" name="Rectangle 6"/>
          <p:cNvSpPr>
            <a:spLocks noChangeArrowheads="1"/>
          </p:cNvSpPr>
          <p:nvPr/>
        </p:nvSpPr>
        <p:spPr bwMode="auto">
          <a:xfrm>
            <a:off x="0" y="0"/>
            <a:ext cx="381000" cy="22860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4760" name="Rectangle 8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4761" name="Rectangle 9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AF6ED1FA-5974-409E-ABDA-64560F3B459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51041D-E0BF-4591-BDAD-CCEED0C6476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72250" y="609600"/>
            <a:ext cx="1885950" cy="5334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5505450" cy="53340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65FDC6-BCE7-44F6-8992-A452148087B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0104BA-966D-4724-982B-EB7753B3124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01A162-1CA0-4245-A831-586F0610598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914400" y="2286000"/>
            <a:ext cx="36957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62500" y="2286000"/>
            <a:ext cx="36957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8BC1B7-0F0B-4909-A625-563925142A0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82B575-520A-45CF-94B2-BB23ED06BAA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16BC08-D22D-4A46-8924-0135D663C3D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AD23E6-258C-475C-B3CF-347878A8F66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31A69B-FEAE-4BE9-AE9A-BFF3F48BDB3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DE2DA4-A921-482C-A3E8-8ADCA91DCA5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accent2"/>
            </a:gs>
            <a:gs pos="100000">
              <a:schemeClr val="hlink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AutoShape 2"/>
          <p:cNvSpPr>
            <a:spLocks noChangeArrowheads="1"/>
          </p:cNvSpPr>
          <p:nvPr/>
        </p:nvSpPr>
        <p:spPr bwMode="auto">
          <a:xfrm>
            <a:off x="1600200" y="-2209800"/>
            <a:ext cx="9144000" cy="9067800"/>
          </a:xfrm>
          <a:prstGeom prst="diamond">
            <a:avLst/>
          </a:prstGeom>
          <a:gradFill rotWithShape="0">
            <a:gsLst>
              <a:gs pos="0">
                <a:schemeClr val="bg1"/>
              </a:gs>
              <a:gs pos="100000">
                <a:schemeClr val="folHlink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7315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Щелчок правит образец заголовка</a:t>
            </a:r>
          </a:p>
        </p:txBody>
      </p:sp>
      <p:sp>
        <p:nvSpPr>
          <p:cNvPr id="7373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2286000"/>
            <a:ext cx="75438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Щелчок правит 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  <a:p>
            <a:pPr lvl="3"/>
            <a:endParaRPr lang="ru-RU" smtClean="0"/>
          </a:p>
        </p:txBody>
      </p:sp>
      <p:sp>
        <p:nvSpPr>
          <p:cNvPr id="73733" name="Rectangle 5"/>
          <p:cNvSpPr>
            <a:spLocks noChangeArrowheads="1"/>
          </p:cNvSpPr>
          <p:nvPr/>
        </p:nvSpPr>
        <p:spPr bwMode="auto">
          <a:xfrm>
            <a:off x="0" y="0"/>
            <a:ext cx="381000" cy="68580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73734" name="Rectangle 6"/>
          <p:cNvSpPr>
            <a:spLocks noChangeArrowheads="1"/>
          </p:cNvSpPr>
          <p:nvPr/>
        </p:nvSpPr>
        <p:spPr bwMode="auto">
          <a:xfrm>
            <a:off x="0" y="0"/>
            <a:ext cx="381000" cy="22860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73735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38200" y="5943600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20000"/>
              </a:spcBef>
              <a:defRPr kumimoji="0" sz="1400"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73736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38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20000"/>
              </a:spcBef>
              <a:defRPr kumimoji="0" sz="1400"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73737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733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20000"/>
              </a:spcBef>
              <a:defRPr kumimoji="0" sz="1400">
                <a:latin typeface="+mn-lt"/>
              </a:defRPr>
            </a:lvl1pPr>
          </a:lstStyle>
          <a:p>
            <a:fld id="{3E7C32B9-906E-4783-ACCC-1902F06A4939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transition>
    <p:wedge/>
  </p:transition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60000"/>
        </a:spcBef>
        <a:spcAft>
          <a:spcPct val="0"/>
        </a:spcAft>
        <a:buClr>
          <a:schemeClr val="tx1"/>
        </a:buClr>
        <a:buChar char="•"/>
        <a:defRPr kumimoji="1" sz="24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40000"/>
        </a:spcBef>
        <a:spcAft>
          <a:spcPct val="0"/>
        </a:spcAft>
        <a:buClr>
          <a:schemeClr val="tx1"/>
        </a:buClr>
        <a:buChar char="–"/>
        <a:defRPr kumimoji="1"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2pPr>
      <a:lvl3pPr marL="1143000" indent="-228600" algn="l" rtl="0" eaLnBrk="0" fontAlgn="base" hangingPunct="0">
        <a:lnSpc>
          <a:spcPct val="95000"/>
        </a:lnSpc>
        <a:spcBef>
          <a:spcPct val="35000"/>
        </a:spcBef>
        <a:spcAft>
          <a:spcPct val="0"/>
        </a:spcAft>
        <a:buChar char="•"/>
        <a:defRPr kumimoji="1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3pPr>
      <a:lvl4pPr marL="1600200" indent="-228600" algn="l" rtl="0" eaLnBrk="0" fontAlgn="base" hangingPunct="0">
        <a:lnSpc>
          <a:spcPct val="75000"/>
        </a:lnSpc>
        <a:spcBef>
          <a:spcPct val="30000"/>
        </a:spcBef>
        <a:spcAft>
          <a:spcPct val="0"/>
        </a:spcAft>
        <a:buChar char="–"/>
        <a:defRPr kumimoji="1" sz="16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4pPr>
      <a:lvl5pPr marL="2057400" indent="-228600" algn="l" rtl="0" eaLnBrk="0" fontAlgn="base" hangingPunct="0">
        <a:lnSpc>
          <a:spcPct val="75000"/>
        </a:lnSpc>
        <a:spcBef>
          <a:spcPct val="30000"/>
        </a:spcBef>
        <a:spcAft>
          <a:spcPct val="0"/>
        </a:spcAft>
        <a:buChar char="»"/>
        <a:defRPr kumimoji="1" sz="14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5pPr>
      <a:lvl6pPr marL="2514600" indent="-228600" algn="l" rtl="0" eaLnBrk="0" fontAlgn="base" hangingPunct="0">
        <a:lnSpc>
          <a:spcPct val="75000"/>
        </a:lnSpc>
        <a:spcBef>
          <a:spcPct val="30000"/>
        </a:spcBef>
        <a:spcAft>
          <a:spcPct val="0"/>
        </a:spcAft>
        <a:buChar char="»"/>
        <a:defRPr kumimoji="1" sz="14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6pPr>
      <a:lvl7pPr marL="2971800" indent="-228600" algn="l" rtl="0" eaLnBrk="0" fontAlgn="base" hangingPunct="0">
        <a:lnSpc>
          <a:spcPct val="75000"/>
        </a:lnSpc>
        <a:spcBef>
          <a:spcPct val="30000"/>
        </a:spcBef>
        <a:spcAft>
          <a:spcPct val="0"/>
        </a:spcAft>
        <a:buChar char="»"/>
        <a:defRPr kumimoji="1" sz="14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7pPr>
      <a:lvl8pPr marL="3429000" indent="-228600" algn="l" rtl="0" eaLnBrk="0" fontAlgn="base" hangingPunct="0">
        <a:lnSpc>
          <a:spcPct val="75000"/>
        </a:lnSpc>
        <a:spcBef>
          <a:spcPct val="30000"/>
        </a:spcBef>
        <a:spcAft>
          <a:spcPct val="0"/>
        </a:spcAft>
        <a:buChar char="»"/>
        <a:defRPr kumimoji="1" sz="14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8pPr>
      <a:lvl9pPr marL="3886200" indent="-228600" algn="l" rtl="0" eaLnBrk="0" fontAlgn="base" hangingPunct="0">
        <a:lnSpc>
          <a:spcPct val="75000"/>
        </a:lnSpc>
        <a:spcBef>
          <a:spcPct val="30000"/>
        </a:spcBef>
        <a:spcAft>
          <a:spcPct val="0"/>
        </a:spcAft>
        <a:buChar char="»"/>
        <a:defRPr kumimoji="1" sz="14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9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3.v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4.vml"/><Relationship Id="rId4" Type="http://schemas.openxmlformats.org/officeDocument/2006/relationships/image" Target="../media/image10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5.v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6.v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7.v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8.v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9.v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0.vml"/><Relationship Id="rId4" Type="http://schemas.openxmlformats.org/officeDocument/2006/relationships/image" Target="../media/image13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1.v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2.v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3.v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4.v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5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5.v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6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6.vml"/><Relationship Id="rId4" Type="http://schemas.openxmlformats.org/officeDocument/2006/relationships/image" Target="../media/image14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7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7.v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8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8.v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9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9.vml"/><Relationship Id="rId4" Type="http://schemas.openxmlformats.org/officeDocument/2006/relationships/image" Target="../media/image1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3.v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0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30.v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1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31.v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2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32.v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3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33.v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4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34.v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5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35.vml"/><Relationship Id="rId4" Type="http://schemas.openxmlformats.org/officeDocument/2006/relationships/image" Target="../media/image1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5.v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9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260350"/>
            <a:ext cx="7315200" cy="765175"/>
          </a:xfrm>
          <a:noFill/>
          <a:ln/>
        </p:spPr>
        <p:txBody>
          <a:bodyPr lIns="92075" tIns="46038" rIns="92075" bIns="46038"/>
          <a:lstStyle/>
          <a:p>
            <a:r>
              <a:rPr lang="ru-RU" sz="4600" dirty="0" smtClean="0">
                <a:latin typeface="Georgia" pitchFamily="18" charset="0"/>
              </a:rPr>
              <a:t>Массивы</a:t>
            </a:r>
            <a:endParaRPr lang="ru-RU" sz="4600" dirty="0">
              <a:latin typeface="Georgia" pitchFamily="18" charset="0"/>
            </a:endParaRPr>
          </a:p>
        </p:txBody>
      </p:sp>
      <p:graphicFrame>
        <p:nvGraphicFramePr>
          <p:cNvPr id="133125" name="Rectangle 5"/>
          <p:cNvGraphicFramePr>
            <a:graphicFrameLocks/>
          </p:cNvGraphicFramePr>
          <p:nvPr>
            <p:ph sz="half" idx="1"/>
          </p:nvPr>
        </p:nvGraphicFramePr>
        <p:xfrm>
          <a:off x="914400" y="2882900"/>
          <a:ext cx="3695700" cy="2463800"/>
        </p:xfrm>
        <a:graphic>
          <a:graphicData uri="http://schemas.openxmlformats.org/presentationml/2006/ole">
            <p:oleObj spid="_x0000_s133125" name="Формула" r:id="rId3" imgW="0" imgH="0" progId="Equation.3">
              <p:embed/>
            </p:oleObj>
          </a:graphicData>
        </a:graphic>
      </p:graphicFrame>
      <p:sp>
        <p:nvSpPr>
          <p:cNvPr id="133123" name="Text Box 3"/>
          <p:cNvSpPr txBox="1">
            <a:spLocks noChangeArrowheads="1"/>
          </p:cNvSpPr>
          <p:nvPr/>
        </p:nvSpPr>
        <p:spPr bwMode="auto">
          <a:xfrm>
            <a:off x="611188" y="1052513"/>
            <a:ext cx="7993062" cy="5591274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r>
              <a:rPr lang="ru-RU" b="1" dirty="0"/>
              <a:t>Массив</a:t>
            </a:r>
            <a:r>
              <a:rPr lang="ru-RU" dirty="0"/>
              <a:t> </a:t>
            </a:r>
            <a:r>
              <a:rPr lang="ru-RU" dirty="0" smtClean="0"/>
              <a:t>– набор пронумерованных однотипных данных, имеющих общее имя. </a:t>
            </a:r>
            <a:r>
              <a:rPr lang="ru-RU" dirty="0"/>
              <a:t>Размещение элементов массива в памяти выполняется в последовательных (смежных) </a:t>
            </a:r>
            <a:r>
              <a:rPr lang="ru-RU" dirty="0" smtClean="0"/>
              <a:t>ячейках. </a:t>
            </a:r>
            <a:r>
              <a:rPr lang="ru-RU" dirty="0"/>
              <a:t>Имя массива хранит адрес первого элемента массива. Количество элементов в массиве определяет размер массива и является константным выражением</a:t>
            </a:r>
            <a:r>
              <a:rPr lang="ru-RU" dirty="0" smtClean="0"/>
              <a:t>.</a:t>
            </a:r>
            <a:endParaRPr lang="ru-RU" dirty="0"/>
          </a:p>
          <a:p>
            <a:pPr>
              <a:spcBef>
                <a:spcPts val="600"/>
              </a:spcBef>
            </a:pPr>
            <a:r>
              <a:rPr lang="ru-RU" dirty="0"/>
              <a:t>Объявление </a:t>
            </a:r>
            <a:r>
              <a:rPr lang="ru-RU" b="1" dirty="0"/>
              <a:t>одномерного</a:t>
            </a:r>
            <a:r>
              <a:rPr lang="ru-RU" dirty="0"/>
              <a:t> массива:</a:t>
            </a:r>
          </a:p>
          <a:p>
            <a:pPr algn="ctr">
              <a:spcBef>
                <a:spcPts val="600"/>
              </a:spcBef>
            </a:pPr>
            <a:r>
              <a:rPr lang="ru-RU" b="1" dirty="0"/>
              <a:t>тип</a:t>
            </a:r>
            <a:r>
              <a:rPr lang="ru-RU" dirty="0"/>
              <a:t> </a:t>
            </a:r>
            <a:r>
              <a:rPr lang="ru-RU" dirty="0" err="1"/>
              <a:t>имя_массива</a:t>
            </a:r>
            <a:r>
              <a:rPr lang="ru-RU" dirty="0"/>
              <a:t>[размерность</a:t>
            </a:r>
            <a:r>
              <a:rPr lang="ru-RU" dirty="0" smtClean="0"/>
              <a:t>];</a:t>
            </a:r>
          </a:p>
          <a:p>
            <a:pPr>
              <a:spcBef>
                <a:spcPts val="600"/>
              </a:spcBef>
            </a:pPr>
            <a:r>
              <a:rPr lang="ru-RU" dirty="0" smtClean="0"/>
              <a:t>Пример:</a:t>
            </a:r>
            <a:endParaRPr lang="ru-RU" dirty="0"/>
          </a:p>
          <a:p>
            <a:pPr algn="ctr"/>
            <a:r>
              <a:rPr lang="en-US" b="1" i="1" dirty="0" err="1"/>
              <a:t>int</a:t>
            </a:r>
            <a:r>
              <a:rPr lang="en-US" b="1" i="1" dirty="0"/>
              <a:t> array</a:t>
            </a:r>
            <a:r>
              <a:rPr lang="ru-RU" b="1" i="1" dirty="0"/>
              <a:t>[10];</a:t>
            </a:r>
            <a:r>
              <a:rPr lang="ru-RU" dirty="0"/>
              <a:t> </a:t>
            </a:r>
            <a:r>
              <a:rPr lang="ru-RU" sz="1800" dirty="0"/>
              <a:t>/*</a:t>
            </a:r>
            <a:r>
              <a:rPr lang="ru-RU" sz="1800" i="1" dirty="0"/>
              <a:t>массив из 10 элементов целого типа</a:t>
            </a:r>
            <a:r>
              <a:rPr lang="ru-RU" sz="1800" dirty="0" smtClean="0"/>
              <a:t>*/</a:t>
            </a:r>
          </a:p>
          <a:p>
            <a:pPr>
              <a:spcBef>
                <a:spcPts val="600"/>
              </a:spcBef>
            </a:pPr>
            <a:r>
              <a:rPr lang="ru-RU" sz="2000" dirty="0"/>
              <a:t>Обращение к элементам массива производится по имени массива и индексу </a:t>
            </a:r>
            <a:r>
              <a:rPr lang="ru-RU" sz="2000" dirty="0" smtClean="0"/>
              <a:t>элемента:</a:t>
            </a:r>
          </a:p>
          <a:p>
            <a:pPr algn="ctr"/>
            <a:r>
              <a:rPr lang="en-US" dirty="0" smtClean="0"/>
              <a:t>array[0],	 array[1], 	array[2], 	…, 	array[9]</a:t>
            </a:r>
            <a:endParaRPr lang="ru-RU" dirty="0" smtClean="0"/>
          </a:p>
          <a:p>
            <a:pPr>
              <a:spcBef>
                <a:spcPts val="600"/>
              </a:spcBef>
              <a:tabLst>
                <a:tab pos="6096000" algn="l"/>
              </a:tabLst>
            </a:pPr>
            <a:r>
              <a:rPr kumimoji="0" lang="ru-RU" sz="2000" dirty="0" smtClean="0"/>
              <a:t>Индекс последнего элемента на 1 меньше размерности массива.</a:t>
            </a:r>
            <a:endParaRPr kumimoji="0" lang="ru-RU" sz="2000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1011" name="Rectangle 3"/>
          <p:cNvGraphicFramePr>
            <a:graphicFrameLocks/>
          </p:cNvGraphicFramePr>
          <p:nvPr>
            <p:ph sz="half" idx="1"/>
          </p:nvPr>
        </p:nvGraphicFramePr>
        <p:xfrm>
          <a:off x="914400" y="2882900"/>
          <a:ext cx="3695700" cy="2463800"/>
        </p:xfrm>
        <a:graphic>
          <a:graphicData uri="http://schemas.openxmlformats.org/presentationml/2006/ole">
            <p:oleObj spid="_x0000_s204802" name="Формула" r:id="rId3" imgW="0" imgH="0" progId="Equation.3">
              <p:embed/>
            </p:oleObj>
          </a:graphicData>
        </a:graphic>
      </p:graphicFrame>
      <p:pic>
        <p:nvPicPr>
          <p:cNvPr id="204803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23695" y="428604"/>
            <a:ext cx="8896609" cy="5857916"/>
          </a:xfrm>
          <a:prstGeom prst="rect">
            <a:avLst/>
          </a:prstGeom>
          <a:noFill/>
          <a:ln w="12700" cap="sq" cmpd="sng">
            <a:noFill/>
            <a:prstDash val="solid"/>
            <a:miter lim="800000"/>
            <a:headEnd/>
            <a:tailEnd/>
          </a:ln>
          <a:effectLst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1011" name="Rectangle 3"/>
          <p:cNvGraphicFramePr>
            <a:graphicFrameLocks/>
          </p:cNvGraphicFramePr>
          <p:nvPr>
            <p:ph sz="half" idx="1"/>
          </p:nvPr>
        </p:nvGraphicFramePr>
        <p:xfrm>
          <a:off x="914400" y="2882900"/>
          <a:ext cx="3695700" cy="2463800"/>
        </p:xfrm>
        <a:graphic>
          <a:graphicData uri="http://schemas.openxmlformats.org/presentationml/2006/ole">
            <p:oleObj spid="_x0000_s207874" name="Формула" r:id="rId3" imgW="0" imgH="0" progId="Equation.3">
              <p:embed/>
            </p:oleObj>
          </a:graphicData>
        </a:graphic>
      </p:graphicFrame>
      <p:pic>
        <p:nvPicPr>
          <p:cNvPr id="207875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42844" y="0"/>
            <a:ext cx="7358114" cy="6711439"/>
          </a:xfrm>
          <a:prstGeom prst="rect">
            <a:avLst/>
          </a:prstGeom>
          <a:noFill/>
          <a:ln w="12700" cap="sq" cmpd="sng">
            <a:noFill/>
            <a:prstDash val="solid"/>
            <a:miter lim="800000"/>
            <a:headEnd/>
            <a:tailEnd/>
          </a:ln>
          <a:effectLst/>
        </p:spPr>
      </p:pic>
      <p:sp>
        <p:nvSpPr>
          <p:cNvPr id="5" name="Прямоугольник 4"/>
          <p:cNvSpPr/>
          <p:nvPr/>
        </p:nvSpPr>
        <p:spPr>
          <a:xfrm>
            <a:off x="3714744" y="500042"/>
            <a:ext cx="4857752" cy="830997"/>
          </a:xfrm>
          <a:prstGeom prst="rect">
            <a:avLst/>
          </a:prstGeom>
          <a:solidFill>
            <a:srgbClr val="FFC000"/>
          </a:solidFill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002060"/>
                </a:solidFill>
              </a:rPr>
              <a:t>В списке инициализации задано меньше значений.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6" name="Стрелка влево 5"/>
          <p:cNvSpPr/>
          <p:nvPr/>
        </p:nvSpPr>
        <p:spPr bwMode="auto">
          <a:xfrm rot="20523709">
            <a:off x="5254861" y="4731337"/>
            <a:ext cx="3006013" cy="733663"/>
          </a:xfrm>
          <a:prstGeom prst="leftArrow">
            <a:avLst>
              <a:gd name="adj1" fmla="val 50000"/>
              <a:gd name="adj2" fmla="val 111090"/>
            </a:avLst>
          </a:prstGeom>
          <a:solidFill>
            <a:schemeClr val="accent5">
              <a:lumMod val="60000"/>
              <a:lumOff val="40000"/>
            </a:schemeClr>
          </a:solidFill>
          <a:ln w="12700" cap="sq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just" defTabSz="914400" rtl="0" eaLnBrk="1" fontAlgn="base" latinLnBrk="0" hangingPunct="1">
              <a:lnSpc>
                <a:spcPct val="100000"/>
              </a:lnSpc>
              <a:spcBef>
                <a:spcPts val="2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Элементы обнуляются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1011" name="Rectangle 3"/>
          <p:cNvGraphicFramePr>
            <a:graphicFrameLocks/>
          </p:cNvGraphicFramePr>
          <p:nvPr>
            <p:ph sz="half" idx="1"/>
          </p:nvPr>
        </p:nvGraphicFramePr>
        <p:xfrm>
          <a:off x="914400" y="2882900"/>
          <a:ext cx="3695700" cy="2463800"/>
        </p:xfrm>
        <a:graphic>
          <a:graphicData uri="http://schemas.openxmlformats.org/presentationml/2006/ole">
            <p:oleObj spid="_x0000_s205826" name="Формула" r:id="rId3" imgW="0" imgH="0" progId="Equation.3">
              <p:embed/>
            </p:oleObj>
          </a:graphicData>
        </a:graphic>
      </p:graphicFrame>
      <p:pic>
        <p:nvPicPr>
          <p:cNvPr id="20582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87798" y="275337"/>
            <a:ext cx="8914638" cy="6000792"/>
          </a:xfrm>
          <a:prstGeom prst="rect">
            <a:avLst/>
          </a:prstGeom>
          <a:noFill/>
          <a:ln w="12700" cap="sq" cmpd="sng">
            <a:noFill/>
            <a:prstDash val="solid"/>
            <a:miter lim="800000"/>
            <a:headEnd/>
            <a:tailEnd/>
          </a:ln>
          <a:effectLst/>
        </p:spPr>
      </p:pic>
      <p:sp>
        <p:nvSpPr>
          <p:cNvPr id="5" name="Прямоугольник 4"/>
          <p:cNvSpPr/>
          <p:nvPr/>
        </p:nvSpPr>
        <p:spPr>
          <a:xfrm>
            <a:off x="4286248" y="2214554"/>
            <a:ext cx="4857752" cy="1569660"/>
          </a:xfrm>
          <a:prstGeom prst="rect">
            <a:avLst/>
          </a:prstGeom>
          <a:solidFill>
            <a:srgbClr val="FFC000"/>
          </a:solidFill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002060"/>
                </a:solidFill>
              </a:rPr>
              <a:t>В </a:t>
            </a:r>
            <a:r>
              <a:rPr lang="en-US" dirty="0" err="1" smtClean="0">
                <a:solidFill>
                  <a:srgbClr val="002060"/>
                </a:solidFill>
              </a:rPr>
              <a:t>DevCpp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ru-RU" dirty="0" smtClean="0">
                <a:solidFill>
                  <a:srgbClr val="002060"/>
                </a:solidFill>
              </a:rPr>
              <a:t>при попытке обратиться к несуществующим элементам массива программа работает, но выводит «мусор».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6" name="Стрелка вниз 5"/>
          <p:cNvSpPr/>
          <p:nvPr/>
        </p:nvSpPr>
        <p:spPr bwMode="auto">
          <a:xfrm>
            <a:off x="7500958" y="4143380"/>
            <a:ext cx="71438" cy="1357322"/>
          </a:xfrm>
          <a:prstGeom prst="downArrow">
            <a:avLst/>
          </a:prstGeom>
          <a:noFill/>
          <a:ln w="12700" cap="sq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just" defTabSz="914400" rtl="0" eaLnBrk="1" fontAlgn="base" latinLnBrk="0" hangingPunct="1">
              <a:lnSpc>
                <a:spcPct val="100000"/>
              </a:lnSpc>
              <a:spcBef>
                <a:spcPts val="2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Стрелка влево 7"/>
          <p:cNvSpPr/>
          <p:nvPr/>
        </p:nvSpPr>
        <p:spPr bwMode="auto">
          <a:xfrm rot="20523709">
            <a:off x="5360146" y="4614532"/>
            <a:ext cx="2202160" cy="733663"/>
          </a:xfrm>
          <a:prstGeom prst="leftArrow">
            <a:avLst>
              <a:gd name="adj1" fmla="val 50000"/>
              <a:gd name="adj2" fmla="val 111090"/>
            </a:avLst>
          </a:prstGeom>
          <a:solidFill>
            <a:schemeClr val="accent5">
              <a:lumMod val="60000"/>
              <a:lumOff val="40000"/>
            </a:schemeClr>
          </a:solidFill>
          <a:ln w="12700" cap="sq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just" defTabSz="914400" rtl="0" eaLnBrk="1" fontAlgn="base" latinLnBrk="0" hangingPunct="1">
              <a:lnSpc>
                <a:spcPct val="100000"/>
              </a:lnSpc>
              <a:spcBef>
                <a:spcPts val="2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Лишний столбец</a:t>
            </a:r>
          </a:p>
        </p:txBody>
      </p:sp>
      <p:sp>
        <p:nvSpPr>
          <p:cNvPr id="9" name="Стрелка влево 8"/>
          <p:cNvSpPr/>
          <p:nvPr/>
        </p:nvSpPr>
        <p:spPr bwMode="auto">
          <a:xfrm rot="2001015">
            <a:off x="3459133" y="5855742"/>
            <a:ext cx="2085688" cy="733663"/>
          </a:xfrm>
          <a:prstGeom prst="leftArrow">
            <a:avLst>
              <a:gd name="adj1" fmla="val 50000"/>
              <a:gd name="adj2" fmla="val 147935"/>
            </a:avLst>
          </a:prstGeom>
          <a:solidFill>
            <a:schemeClr val="accent5">
              <a:lumMod val="60000"/>
              <a:lumOff val="40000"/>
            </a:schemeClr>
          </a:solidFill>
          <a:ln w="12700" cap="sq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just" defTabSz="914400" rtl="0" eaLnBrk="1" fontAlgn="base" latinLnBrk="0" hangingPunct="1">
              <a:lnSpc>
                <a:spcPct val="100000"/>
              </a:lnSpc>
              <a:spcBef>
                <a:spcPts val="2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Лишняя строка</a:t>
            </a:r>
          </a:p>
        </p:txBody>
      </p:sp>
      <p:sp>
        <p:nvSpPr>
          <p:cNvPr id="12" name="Стрелка влево 11"/>
          <p:cNvSpPr/>
          <p:nvPr/>
        </p:nvSpPr>
        <p:spPr bwMode="auto">
          <a:xfrm rot="873306">
            <a:off x="2181365" y="2248274"/>
            <a:ext cx="2160000" cy="324000"/>
          </a:xfrm>
          <a:prstGeom prst="leftArrow">
            <a:avLst>
              <a:gd name="adj1" fmla="val 50000"/>
              <a:gd name="adj2" fmla="val 111090"/>
            </a:avLst>
          </a:prstGeom>
          <a:solidFill>
            <a:schemeClr val="accent5">
              <a:lumMod val="60000"/>
              <a:lumOff val="40000"/>
            </a:schemeClr>
          </a:solidFill>
          <a:ln w="12700" cap="sq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just" defTabSz="914400" rtl="0" eaLnBrk="1" fontAlgn="base" latinLnBrk="0" hangingPunct="1">
              <a:lnSpc>
                <a:spcPct val="100000"/>
              </a:lnSpc>
              <a:spcBef>
                <a:spcPts val="2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Стрелка влево 12"/>
          <p:cNvSpPr/>
          <p:nvPr/>
        </p:nvSpPr>
        <p:spPr bwMode="auto">
          <a:xfrm>
            <a:off x="2362074" y="2551899"/>
            <a:ext cx="1836482" cy="288000"/>
          </a:xfrm>
          <a:prstGeom prst="leftArrow">
            <a:avLst>
              <a:gd name="adj1" fmla="val 50000"/>
              <a:gd name="adj2" fmla="val 111090"/>
            </a:avLst>
          </a:prstGeom>
          <a:solidFill>
            <a:schemeClr val="accent5">
              <a:lumMod val="60000"/>
              <a:lumOff val="40000"/>
            </a:schemeClr>
          </a:solidFill>
          <a:ln w="12700" cap="sq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just" defTabSz="914400" rtl="0" eaLnBrk="1" fontAlgn="base" latinLnBrk="0" hangingPunct="1">
              <a:lnSpc>
                <a:spcPct val="100000"/>
              </a:lnSpc>
              <a:spcBef>
                <a:spcPts val="2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9" grpId="0" animBg="1"/>
      <p:bldP spid="12" grpId="0" animBg="1"/>
      <p:bldP spid="1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260350"/>
            <a:ext cx="7315200" cy="765175"/>
          </a:xfrm>
          <a:noFill/>
          <a:ln/>
        </p:spPr>
        <p:txBody>
          <a:bodyPr lIns="92075" tIns="46038" rIns="92075" bIns="46038"/>
          <a:lstStyle/>
          <a:p>
            <a:r>
              <a:rPr lang="ru-RU" sz="4600" dirty="0" smtClean="0">
                <a:latin typeface="Georgia" pitchFamily="18" charset="0"/>
              </a:rPr>
              <a:t>Массивы</a:t>
            </a:r>
            <a:endParaRPr lang="ru-RU" sz="4600" dirty="0">
              <a:latin typeface="Georgia" pitchFamily="18" charset="0"/>
            </a:endParaRPr>
          </a:p>
        </p:txBody>
      </p:sp>
      <p:graphicFrame>
        <p:nvGraphicFramePr>
          <p:cNvPr id="133125" name="Rectangle 5"/>
          <p:cNvGraphicFramePr>
            <a:graphicFrameLocks/>
          </p:cNvGraphicFramePr>
          <p:nvPr>
            <p:ph sz="half" idx="1"/>
          </p:nvPr>
        </p:nvGraphicFramePr>
        <p:xfrm>
          <a:off x="914400" y="2882900"/>
          <a:ext cx="3695700" cy="2463800"/>
        </p:xfrm>
        <a:graphic>
          <a:graphicData uri="http://schemas.openxmlformats.org/presentationml/2006/ole">
            <p:oleObj spid="_x0000_s206850" name="Формула" r:id="rId3" imgW="0" imgH="0" progId="Equation.3">
              <p:embed/>
            </p:oleObj>
          </a:graphicData>
        </a:graphic>
      </p:graphicFrame>
      <p:sp>
        <p:nvSpPr>
          <p:cNvPr id="133123" name="Text Box 3"/>
          <p:cNvSpPr txBox="1">
            <a:spLocks noChangeArrowheads="1"/>
          </p:cNvSpPr>
          <p:nvPr/>
        </p:nvSpPr>
        <p:spPr bwMode="auto">
          <a:xfrm>
            <a:off x="611188" y="1052513"/>
            <a:ext cx="7993062" cy="3072636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ts val="1200"/>
              </a:spcBef>
            </a:pPr>
            <a:r>
              <a:rPr lang="ru-RU" dirty="0" smtClean="0"/>
              <a:t>В некоторых случаях при выходе за диапазон значений массива, компилятор аварийно завершает программу.</a:t>
            </a:r>
          </a:p>
          <a:p>
            <a:r>
              <a:rPr lang="ru-RU" dirty="0" smtClean="0"/>
              <a:t>Отсутствие контроля индексов налагает на программиста большую ответственность. Программист обязан самостоятельно следить за  границами размерностей массива, не допускать выход за пределы границ массива, помнить, что индексация начинается с 0 и на 1 меньше указанной при объявлении размерности.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260350"/>
            <a:ext cx="7315200" cy="765175"/>
          </a:xfrm>
          <a:noFill/>
          <a:ln/>
        </p:spPr>
        <p:txBody>
          <a:bodyPr lIns="92075" tIns="46038" rIns="92075" bIns="46038"/>
          <a:lstStyle/>
          <a:p>
            <a:r>
              <a:rPr lang="ru-RU" sz="4600" dirty="0" smtClean="0">
                <a:latin typeface="Georgia" pitchFamily="18" charset="0"/>
              </a:rPr>
              <a:t>Массивы</a:t>
            </a:r>
            <a:endParaRPr lang="ru-RU" sz="4600" dirty="0">
              <a:latin typeface="Georgia" pitchFamily="18" charset="0"/>
            </a:endParaRPr>
          </a:p>
        </p:txBody>
      </p:sp>
      <p:graphicFrame>
        <p:nvGraphicFramePr>
          <p:cNvPr id="133125" name="Rectangle 5"/>
          <p:cNvGraphicFramePr>
            <a:graphicFrameLocks/>
          </p:cNvGraphicFramePr>
          <p:nvPr>
            <p:ph sz="half" idx="1"/>
          </p:nvPr>
        </p:nvGraphicFramePr>
        <p:xfrm>
          <a:off x="914400" y="2882900"/>
          <a:ext cx="3695700" cy="2463800"/>
        </p:xfrm>
        <a:graphic>
          <a:graphicData uri="http://schemas.openxmlformats.org/presentationml/2006/ole">
            <p:oleObj spid="_x0000_s220162" name="Формула" r:id="rId3" imgW="0" imgH="0" progId="Equation.3">
              <p:embed/>
            </p:oleObj>
          </a:graphicData>
        </a:graphic>
      </p:graphicFrame>
      <p:sp>
        <p:nvSpPr>
          <p:cNvPr id="133123" name="Text Box 3"/>
          <p:cNvSpPr txBox="1">
            <a:spLocks noChangeArrowheads="1"/>
          </p:cNvSpPr>
          <p:nvPr/>
        </p:nvSpPr>
        <p:spPr bwMode="auto">
          <a:xfrm>
            <a:off x="571472" y="928670"/>
            <a:ext cx="7993062" cy="5304016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r>
              <a:rPr lang="en-US" dirty="0" smtClean="0"/>
              <a:t>#</a:t>
            </a:r>
            <a:r>
              <a:rPr lang="en-US" sz="1800" dirty="0" smtClean="0"/>
              <a:t>include &lt;</a:t>
            </a:r>
            <a:r>
              <a:rPr lang="en-US" sz="1800" dirty="0" err="1" smtClean="0"/>
              <a:t>iostream</a:t>
            </a:r>
            <a:r>
              <a:rPr lang="en-US" sz="1800" dirty="0" smtClean="0"/>
              <a:t>&gt;	</a:t>
            </a:r>
          </a:p>
          <a:p>
            <a:r>
              <a:rPr lang="en-US" sz="1800" dirty="0" smtClean="0"/>
              <a:t>#include &lt;</a:t>
            </a:r>
            <a:r>
              <a:rPr lang="en-US" sz="1800" dirty="0" err="1" smtClean="0"/>
              <a:t>stdlib.h</a:t>
            </a:r>
            <a:r>
              <a:rPr lang="en-US" sz="1800" dirty="0" smtClean="0"/>
              <a:t>&gt;</a:t>
            </a:r>
          </a:p>
          <a:p>
            <a:r>
              <a:rPr lang="en-US" sz="1800" dirty="0" smtClean="0"/>
              <a:t>using namespace std;</a:t>
            </a:r>
          </a:p>
          <a:p>
            <a:r>
              <a:rPr lang="en-US" sz="1800" dirty="0" smtClean="0"/>
              <a:t>const </a:t>
            </a:r>
            <a:r>
              <a:rPr lang="en-US" sz="1800" dirty="0" err="1" smtClean="0"/>
              <a:t>int</a:t>
            </a:r>
            <a:r>
              <a:rPr lang="en-US" sz="1800" dirty="0" smtClean="0"/>
              <a:t> n=10;</a:t>
            </a:r>
          </a:p>
          <a:p>
            <a:r>
              <a:rPr lang="en-US" sz="1800" dirty="0" err="1" smtClean="0"/>
              <a:t>int</a:t>
            </a:r>
            <a:r>
              <a:rPr lang="en-US" sz="1800" dirty="0" smtClean="0"/>
              <a:t> main()</a:t>
            </a:r>
          </a:p>
          <a:p>
            <a:r>
              <a:rPr lang="en-US" sz="1800" dirty="0" smtClean="0"/>
              <a:t>{ double a[n], s = 0.0;</a:t>
            </a:r>
          </a:p>
          <a:p>
            <a:r>
              <a:rPr lang="en-US" sz="1800" dirty="0" smtClean="0"/>
              <a:t>  </a:t>
            </a:r>
            <a:r>
              <a:rPr lang="en-US" sz="1800" dirty="0" err="1" smtClean="0"/>
              <a:t>int</a:t>
            </a:r>
            <a:r>
              <a:rPr lang="en-US" sz="1800" dirty="0" smtClean="0"/>
              <a:t> </a:t>
            </a:r>
            <a:r>
              <a:rPr lang="en-US" sz="1800" dirty="0" err="1" smtClean="0"/>
              <a:t>i</a:t>
            </a:r>
            <a:r>
              <a:rPr lang="en-US" sz="1800" dirty="0" smtClean="0"/>
              <a:t>;</a:t>
            </a:r>
          </a:p>
          <a:p>
            <a:r>
              <a:rPr lang="en-US" sz="1800" dirty="0" smtClean="0"/>
              <a:t>  </a:t>
            </a:r>
            <a:r>
              <a:rPr lang="en-US" sz="1800" dirty="0" err="1" smtClean="0"/>
              <a:t>cout</a:t>
            </a:r>
            <a:r>
              <a:rPr lang="en-US" sz="1800" dirty="0" smtClean="0"/>
              <a:t>&lt;&lt;"</a:t>
            </a:r>
            <a:r>
              <a:rPr lang="en-US" sz="1800" dirty="0" err="1" smtClean="0"/>
              <a:t>Vvedite</a:t>
            </a:r>
            <a:r>
              <a:rPr lang="en-US" sz="1800" dirty="0" smtClean="0"/>
              <a:t> </a:t>
            </a:r>
            <a:r>
              <a:rPr lang="en-US" sz="1800" dirty="0" err="1" smtClean="0"/>
              <a:t>massiv</a:t>
            </a:r>
            <a:r>
              <a:rPr lang="en-US" sz="1800" dirty="0" smtClean="0"/>
              <a:t>\n";</a:t>
            </a:r>
          </a:p>
          <a:p>
            <a:r>
              <a:rPr lang="en-US" sz="1800" dirty="0" smtClean="0"/>
              <a:t>  for (</a:t>
            </a:r>
            <a:r>
              <a:rPr lang="en-US" sz="1800" dirty="0" err="1" smtClean="0"/>
              <a:t>i</a:t>
            </a:r>
            <a:r>
              <a:rPr lang="en-US" sz="1800" dirty="0" smtClean="0"/>
              <a:t>=0; </a:t>
            </a:r>
            <a:r>
              <a:rPr lang="en-US" sz="1800" dirty="0" err="1" smtClean="0"/>
              <a:t>i</a:t>
            </a:r>
            <a:r>
              <a:rPr lang="en-US" sz="1800" dirty="0" smtClean="0"/>
              <a:t>&lt;n; </a:t>
            </a:r>
            <a:r>
              <a:rPr lang="en-US" sz="1800" dirty="0" err="1" smtClean="0"/>
              <a:t>i</a:t>
            </a:r>
            <a:r>
              <a:rPr lang="en-US" sz="1800" dirty="0" smtClean="0"/>
              <a:t>++)         </a:t>
            </a:r>
          </a:p>
          <a:p>
            <a:r>
              <a:rPr lang="en-US" sz="1800" dirty="0" smtClean="0"/>
              <a:t>     </a:t>
            </a:r>
            <a:r>
              <a:rPr lang="en-US" sz="1800" dirty="0" err="1" smtClean="0"/>
              <a:t>cin</a:t>
            </a:r>
            <a:r>
              <a:rPr lang="en-US" sz="1800" dirty="0" smtClean="0"/>
              <a:t>&gt;&gt;a[</a:t>
            </a:r>
            <a:r>
              <a:rPr lang="en-US" sz="1800" dirty="0" err="1" smtClean="0"/>
              <a:t>i</a:t>
            </a:r>
            <a:r>
              <a:rPr lang="en-US" sz="1800" dirty="0" smtClean="0"/>
              <a:t>];  </a:t>
            </a:r>
          </a:p>
          <a:p>
            <a:r>
              <a:rPr lang="en-US" sz="1800" dirty="0" smtClean="0"/>
              <a:t>  </a:t>
            </a:r>
            <a:r>
              <a:rPr lang="en-US" sz="1800" dirty="0" err="1" smtClean="0"/>
              <a:t>i</a:t>
            </a:r>
            <a:r>
              <a:rPr lang="en-US" sz="1800" dirty="0" smtClean="0"/>
              <a:t> = 0;</a:t>
            </a:r>
          </a:p>
          <a:p>
            <a:r>
              <a:rPr lang="en-US" sz="1800" dirty="0" smtClean="0"/>
              <a:t>  while(</a:t>
            </a:r>
            <a:r>
              <a:rPr lang="en-US" sz="1800" dirty="0" err="1" smtClean="0"/>
              <a:t>i</a:t>
            </a:r>
            <a:r>
              <a:rPr lang="en-US" sz="1800" dirty="0" smtClean="0"/>
              <a:t>&lt;n</a:t>
            </a:r>
            <a:r>
              <a:rPr lang="en-US" sz="1800" dirty="0" smtClean="0"/>
              <a:t>)     </a:t>
            </a:r>
            <a:r>
              <a:rPr lang="en-US" sz="1800" dirty="0" smtClean="0"/>
              <a:t>{ </a:t>
            </a:r>
            <a:endParaRPr lang="en-US" sz="1800" dirty="0" smtClean="0"/>
          </a:p>
          <a:p>
            <a:r>
              <a:rPr lang="en-US" sz="1800" dirty="0" smtClean="0"/>
              <a:t> </a:t>
            </a:r>
            <a:r>
              <a:rPr lang="en-US" sz="1800" dirty="0" smtClean="0"/>
              <a:t>    s </a:t>
            </a:r>
            <a:r>
              <a:rPr lang="en-US" sz="1800" dirty="0" smtClean="0"/>
              <a:t>+= a[</a:t>
            </a:r>
            <a:r>
              <a:rPr lang="en-US" sz="1800" dirty="0" err="1" smtClean="0"/>
              <a:t>i</a:t>
            </a:r>
            <a:r>
              <a:rPr lang="en-US" sz="1800" dirty="0" smtClean="0"/>
              <a:t>];</a:t>
            </a:r>
          </a:p>
          <a:p>
            <a:r>
              <a:rPr lang="en-US" sz="1800" dirty="0" smtClean="0"/>
              <a:t>      ++</a:t>
            </a:r>
            <a:r>
              <a:rPr lang="en-US" sz="1800" dirty="0" err="1" smtClean="0"/>
              <a:t>i</a:t>
            </a:r>
            <a:r>
              <a:rPr lang="en-US" sz="1800" dirty="0" smtClean="0"/>
              <a:t>;        </a:t>
            </a:r>
            <a:r>
              <a:rPr lang="en-US" sz="1800" dirty="0" smtClean="0"/>
              <a:t>} </a:t>
            </a:r>
          </a:p>
          <a:p>
            <a:r>
              <a:rPr lang="en-US" sz="1800" dirty="0" smtClean="0"/>
              <a:t>  </a:t>
            </a:r>
            <a:r>
              <a:rPr lang="en-US" sz="1800" dirty="0" err="1" smtClean="0"/>
              <a:t>cout</a:t>
            </a:r>
            <a:r>
              <a:rPr lang="en-US" sz="1800" dirty="0" smtClean="0"/>
              <a:t>&lt;&lt;"</a:t>
            </a:r>
            <a:r>
              <a:rPr lang="en-US" sz="1800" dirty="0" err="1" smtClean="0"/>
              <a:t>Cymma</a:t>
            </a:r>
            <a:r>
              <a:rPr lang="en-US" sz="1800" dirty="0" smtClean="0"/>
              <a:t> </a:t>
            </a:r>
            <a:r>
              <a:rPr lang="en-US" sz="1800" dirty="0" err="1" smtClean="0"/>
              <a:t>elementov</a:t>
            </a:r>
            <a:r>
              <a:rPr lang="en-US" sz="1800" dirty="0" smtClean="0"/>
              <a:t> </a:t>
            </a:r>
            <a:r>
              <a:rPr lang="en-US" sz="1800" dirty="0" err="1" smtClean="0"/>
              <a:t>massiv</a:t>
            </a:r>
            <a:r>
              <a:rPr lang="en-US" sz="1800" dirty="0" smtClean="0"/>
              <a:t>\n"&lt;&lt;s;</a:t>
            </a:r>
          </a:p>
          <a:p>
            <a:r>
              <a:rPr lang="en-US" sz="1800" dirty="0" smtClean="0"/>
              <a:t>  system("Pause");</a:t>
            </a:r>
          </a:p>
          <a:p>
            <a:r>
              <a:rPr lang="en-US" sz="1800" dirty="0" smtClean="0"/>
              <a:t>}</a:t>
            </a:r>
            <a:endParaRPr lang="ru-RU" sz="1800" dirty="0" smtClean="0"/>
          </a:p>
        </p:txBody>
      </p:sp>
      <p:pic>
        <p:nvPicPr>
          <p:cNvPr id="5" name="Рисунок 4"/>
          <p:cNvPicPr/>
          <p:nvPr/>
        </p:nvPicPr>
        <p:blipFill>
          <a:blip r:embed="rId4"/>
          <a:srcRect l="19289" t="16667" r="34817" b="31008"/>
          <a:stretch>
            <a:fillRect/>
          </a:stretch>
        </p:blipFill>
        <p:spPr bwMode="auto">
          <a:xfrm>
            <a:off x="3428992" y="642918"/>
            <a:ext cx="6429420" cy="6215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260350"/>
            <a:ext cx="7315200" cy="765175"/>
          </a:xfrm>
          <a:noFill/>
          <a:ln/>
        </p:spPr>
        <p:txBody>
          <a:bodyPr lIns="92075" tIns="46038" rIns="92075" bIns="46038"/>
          <a:lstStyle/>
          <a:p>
            <a:r>
              <a:rPr lang="ru-RU" sz="4600" dirty="0" smtClean="0">
                <a:latin typeface="Georgia" pitchFamily="18" charset="0"/>
              </a:rPr>
              <a:t>Массивы</a:t>
            </a:r>
            <a:endParaRPr lang="ru-RU" sz="4600" dirty="0">
              <a:latin typeface="Georgia" pitchFamily="18" charset="0"/>
            </a:endParaRPr>
          </a:p>
        </p:txBody>
      </p:sp>
      <p:graphicFrame>
        <p:nvGraphicFramePr>
          <p:cNvPr id="133125" name="Rectangle 5"/>
          <p:cNvGraphicFramePr>
            <a:graphicFrameLocks/>
          </p:cNvGraphicFramePr>
          <p:nvPr>
            <p:ph sz="half" idx="1"/>
          </p:nvPr>
        </p:nvGraphicFramePr>
        <p:xfrm>
          <a:off x="914400" y="2882900"/>
          <a:ext cx="3695700" cy="2463800"/>
        </p:xfrm>
        <a:graphic>
          <a:graphicData uri="http://schemas.openxmlformats.org/presentationml/2006/ole">
            <p:oleObj spid="_x0000_s214018" name="Формула" r:id="rId3" imgW="0" imgH="0" progId="Equation.3">
              <p:embed/>
            </p:oleObj>
          </a:graphicData>
        </a:graphic>
      </p:graphicFrame>
      <p:sp>
        <p:nvSpPr>
          <p:cNvPr id="133123" name="Text Box 3"/>
          <p:cNvSpPr txBox="1">
            <a:spLocks noChangeArrowheads="1"/>
          </p:cNvSpPr>
          <p:nvPr/>
        </p:nvSpPr>
        <p:spPr bwMode="auto">
          <a:xfrm>
            <a:off x="357158" y="928670"/>
            <a:ext cx="8564566" cy="54527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r>
              <a:rPr lang="en-US" sz="1500" b="1" i="1" dirty="0"/>
              <a:t>#include &lt;</a:t>
            </a:r>
            <a:r>
              <a:rPr lang="en-US" sz="1500" b="1" i="1" dirty="0" err="1"/>
              <a:t>stdio.h</a:t>
            </a:r>
            <a:r>
              <a:rPr lang="en-US" sz="1500" b="1" i="1" dirty="0" smtClean="0"/>
              <a:t>&gt;</a:t>
            </a:r>
          </a:p>
          <a:p>
            <a:r>
              <a:rPr lang="en-US" sz="1500" b="1" i="1" dirty="0" smtClean="0"/>
              <a:t>#include &lt;</a:t>
            </a:r>
            <a:r>
              <a:rPr lang="en-US" sz="1500" b="1" i="1" dirty="0" err="1" smtClean="0"/>
              <a:t>stdlib.h</a:t>
            </a:r>
            <a:r>
              <a:rPr lang="en-US" sz="1500" b="1" i="1" dirty="0" smtClean="0"/>
              <a:t>&gt;</a:t>
            </a:r>
          </a:p>
          <a:p>
            <a:r>
              <a:rPr lang="en-US" sz="1500" b="1" i="1" dirty="0" err="1" smtClean="0"/>
              <a:t>int</a:t>
            </a:r>
            <a:r>
              <a:rPr lang="en-US" sz="1500" b="1" i="1" dirty="0" smtClean="0"/>
              <a:t> </a:t>
            </a:r>
            <a:r>
              <a:rPr lang="en-US" sz="1500" b="1" i="1" dirty="0" smtClean="0"/>
              <a:t>main</a:t>
            </a:r>
            <a:r>
              <a:rPr lang="ru-RU" sz="1500" b="1" i="1" dirty="0"/>
              <a:t>()</a:t>
            </a:r>
            <a:endParaRPr lang="ru-RU" sz="1500" dirty="0"/>
          </a:p>
          <a:p>
            <a:r>
              <a:rPr lang="ru-RU" sz="1500" b="1" i="1" dirty="0" smtClean="0"/>
              <a:t>{  </a:t>
            </a:r>
            <a:r>
              <a:rPr lang="en-US" sz="1500" b="1" i="1" dirty="0" err="1" smtClean="0"/>
              <a:t>int</a:t>
            </a:r>
            <a:r>
              <a:rPr lang="en-US" sz="1500" b="1" i="1" dirty="0" smtClean="0"/>
              <a:t> </a:t>
            </a:r>
            <a:r>
              <a:rPr lang="en-US" sz="1500" b="1" i="1" dirty="0" err="1"/>
              <a:t>arr</a:t>
            </a:r>
            <a:r>
              <a:rPr lang="ru-RU" sz="1500" b="1" i="1" dirty="0"/>
              <a:t>[10]={1,23,4,7,18,0,1,9,4,7};</a:t>
            </a:r>
            <a:r>
              <a:rPr lang="ru-RU" sz="1500" i="1" dirty="0"/>
              <a:t>	 </a:t>
            </a:r>
            <a:r>
              <a:rPr lang="ru-RU" sz="1500" dirty="0"/>
              <a:t>//</a:t>
            </a:r>
            <a:r>
              <a:rPr lang="ru-RU" sz="1500" i="1" dirty="0"/>
              <a:t>Объявление и инициализация массива</a:t>
            </a:r>
            <a:endParaRPr lang="ru-RU" sz="1500" dirty="0"/>
          </a:p>
          <a:p>
            <a:r>
              <a:rPr lang="ru-RU" sz="1500" b="1" i="1" dirty="0" smtClean="0"/>
              <a:t>  </a:t>
            </a:r>
            <a:r>
              <a:rPr lang="en-US" sz="1500" b="1" i="1" dirty="0" err="1" smtClean="0"/>
              <a:t>int</a:t>
            </a:r>
            <a:r>
              <a:rPr lang="en-US" sz="1500" b="1" i="1" dirty="0" smtClean="0"/>
              <a:t> </a:t>
            </a:r>
            <a:r>
              <a:rPr lang="en-US" sz="1500" b="1" i="1" dirty="0" err="1"/>
              <a:t>i</a:t>
            </a:r>
            <a:r>
              <a:rPr lang="ru-RU" sz="1500" b="1" i="1" dirty="0"/>
              <a:t>, </a:t>
            </a:r>
            <a:r>
              <a:rPr lang="en-US" sz="1500" b="1" i="1" dirty="0"/>
              <a:t>j</a:t>
            </a:r>
            <a:r>
              <a:rPr lang="ru-RU" sz="1500" b="1" i="1" dirty="0"/>
              <a:t>, </a:t>
            </a:r>
            <a:r>
              <a:rPr lang="en-US" sz="1500" b="1" i="1" dirty="0" err="1"/>
              <a:t>tmp</a:t>
            </a:r>
            <a:r>
              <a:rPr lang="ru-RU" sz="1500" b="1" i="1" dirty="0"/>
              <a:t>;</a:t>
            </a:r>
            <a:endParaRPr lang="ru-RU" sz="1500" dirty="0"/>
          </a:p>
          <a:p>
            <a:r>
              <a:rPr lang="ru-RU" sz="1500" b="1" i="1" dirty="0" smtClean="0"/>
              <a:t>  </a:t>
            </a:r>
            <a:r>
              <a:rPr lang="en-US" sz="1500" b="1" i="1" dirty="0" err="1" smtClean="0"/>
              <a:t>printf</a:t>
            </a:r>
            <a:r>
              <a:rPr lang="ru-RU" sz="1500" b="1" i="1" dirty="0" smtClean="0"/>
              <a:t> </a:t>
            </a:r>
            <a:r>
              <a:rPr lang="ru-RU" sz="1500" b="1" i="1" dirty="0"/>
              <a:t>("\</a:t>
            </a:r>
            <a:r>
              <a:rPr lang="en-US" sz="1500" b="1" i="1" dirty="0"/>
              <a:t>n </a:t>
            </a:r>
            <a:r>
              <a:rPr lang="ru-RU" sz="1500" i="1" dirty="0"/>
              <a:t>Не отсортированный массив:</a:t>
            </a:r>
            <a:r>
              <a:rPr lang="ru-RU" sz="1500" b="1" i="1" dirty="0"/>
              <a:t> ");</a:t>
            </a:r>
            <a:endParaRPr lang="ru-RU" sz="1500" dirty="0"/>
          </a:p>
          <a:p>
            <a:r>
              <a:rPr lang="ru-RU" sz="1500" b="1" i="1" dirty="0" smtClean="0"/>
              <a:t>  </a:t>
            </a:r>
            <a:r>
              <a:rPr lang="en-US" sz="1500" b="1" i="1" dirty="0" smtClean="0"/>
              <a:t>for</a:t>
            </a:r>
            <a:r>
              <a:rPr lang="ru-RU" sz="1500" b="1" i="1" dirty="0" smtClean="0"/>
              <a:t> </a:t>
            </a:r>
            <a:r>
              <a:rPr lang="ru-RU" sz="1500" b="1" i="1" dirty="0"/>
              <a:t>(</a:t>
            </a:r>
            <a:r>
              <a:rPr lang="en-US" sz="1500" b="1" i="1" dirty="0" err="1"/>
              <a:t>i</a:t>
            </a:r>
            <a:r>
              <a:rPr lang="ru-RU" sz="1500" b="1" i="1" dirty="0"/>
              <a:t>=0; </a:t>
            </a:r>
            <a:r>
              <a:rPr lang="en-US" sz="1500" b="1" i="1" dirty="0" err="1"/>
              <a:t>i</a:t>
            </a:r>
            <a:r>
              <a:rPr lang="ru-RU" sz="1500" b="1" i="1" dirty="0"/>
              <a:t>&lt;10; </a:t>
            </a:r>
            <a:r>
              <a:rPr lang="en-US" sz="1500" b="1" i="1" dirty="0" err="1"/>
              <a:t>i</a:t>
            </a:r>
            <a:r>
              <a:rPr lang="ru-RU" sz="1500" b="1" i="1" dirty="0"/>
              <a:t>++)	</a:t>
            </a:r>
            <a:r>
              <a:rPr lang="ru-RU" sz="1500" dirty="0"/>
              <a:t>	//</a:t>
            </a:r>
            <a:r>
              <a:rPr lang="ru-RU" sz="1500" i="1" dirty="0"/>
              <a:t>Цикл</a:t>
            </a:r>
            <a:r>
              <a:rPr lang="ru-RU" sz="1500" dirty="0"/>
              <a:t> </a:t>
            </a:r>
            <a:r>
              <a:rPr lang="ru-RU" sz="1500" i="1" dirty="0"/>
              <a:t>вывода </a:t>
            </a:r>
            <a:r>
              <a:rPr lang="ru-RU" sz="1500" i="1" dirty="0" err="1"/>
              <a:t>неотсортированного</a:t>
            </a:r>
            <a:r>
              <a:rPr lang="ru-RU" sz="1500" i="1" dirty="0"/>
              <a:t> массива</a:t>
            </a:r>
            <a:endParaRPr lang="ru-RU" sz="1500" dirty="0"/>
          </a:p>
          <a:p>
            <a:r>
              <a:rPr lang="ru-RU" sz="1500" b="1" i="1" dirty="0" smtClean="0"/>
              <a:t>        </a:t>
            </a:r>
            <a:r>
              <a:rPr lang="en-US" sz="1500" b="1" i="1" dirty="0" err="1" smtClean="0"/>
              <a:t>printf</a:t>
            </a:r>
            <a:r>
              <a:rPr lang="en-US" sz="1500" b="1" i="1" dirty="0" smtClean="0"/>
              <a:t> </a:t>
            </a:r>
            <a:r>
              <a:rPr lang="en-US" sz="1500" b="1" i="1" dirty="0"/>
              <a:t>(" %d", </a:t>
            </a:r>
            <a:r>
              <a:rPr lang="en-US" sz="1500" b="1" i="1" dirty="0" err="1"/>
              <a:t>arr</a:t>
            </a:r>
            <a:r>
              <a:rPr lang="en-US" sz="1500" b="1" i="1" dirty="0"/>
              <a:t>[</a:t>
            </a:r>
            <a:r>
              <a:rPr lang="en-US" sz="1500" b="1" i="1" dirty="0" err="1"/>
              <a:t>i</a:t>
            </a:r>
            <a:r>
              <a:rPr lang="en-US" sz="1500" b="1" i="1" dirty="0"/>
              <a:t>]);</a:t>
            </a:r>
            <a:endParaRPr lang="ru-RU" sz="1500" dirty="0"/>
          </a:p>
          <a:p>
            <a:r>
              <a:rPr lang="ru-RU" sz="1500" b="1" i="1" dirty="0" smtClean="0"/>
              <a:t>   </a:t>
            </a:r>
            <a:r>
              <a:rPr lang="en-US" sz="1500" b="1" i="1" dirty="0" err="1" smtClean="0"/>
              <a:t>printf</a:t>
            </a:r>
            <a:r>
              <a:rPr lang="en-US" sz="1500" b="1" i="1" dirty="0" smtClean="0"/>
              <a:t> </a:t>
            </a:r>
            <a:r>
              <a:rPr lang="en-US" sz="1500" b="1" i="1" dirty="0"/>
              <a:t>("\n");</a:t>
            </a:r>
            <a:endParaRPr lang="ru-RU" sz="1500" dirty="0"/>
          </a:p>
          <a:p>
            <a:r>
              <a:rPr lang="ru-RU" sz="1500" b="1" i="1" dirty="0" smtClean="0"/>
              <a:t>  </a:t>
            </a:r>
            <a:r>
              <a:rPr lang="en-US" sz="1500" b="1" i="1" dirty="0" smtClean="0"/>
              <a:t>for </a:t>
            </a:r>
            <a:r>
              <a:rPr lang="en-US" sz="1500" b="1" i="1" dirty="0"/>
              <a:t>(</a:t>
            </a:r>
            <a:r>
              <a:rPr lang="en-US" sz="1500" b="1" i="1" dirty="0" err="1"/>
              <a:t>i</a:t>
            </a:r>
            <a:r>
              <a:rPr lang="en-US" sz="1500" b="1" i="1" dirty="0"/>
              <a:t>=0; </a:t>
            </a:r>
            <a:r>
              <a:rPr lang="en-US" sz="1500" b="1" i="1" dirty="0" err="1"/>
              <a:t>i</a:t>
            </a:r>
            <a:r>
              <a:rPr lang="en-US" sz="1500" b="1" i="1" dirty="0"/>
              <a:t>&lt;9; </a:t>
            </a:r>
            <a:r>
              <a:rPr lang="en-US" sz="1500" b="1" i="1" dirty="0" err="1"/>
              <a:t>i</a:t>
            </a:r>
            <a:r>
              <a:rPr lang="en-US" sz="1500" b="1" i="1" dirty="0"/>
              <a:t>++)</a:t>
            </a:r>
            <a:endParaRPr lang="ru-RU" sz="1500" dirty="0"/>
          </a:p>
          <a:p>
            <a:r>
              <a:rPr lang="ru-RU" sz="1500" b="1" i="1" dirty="0" smtClean="0"/>
              <a:t>     </a:t>
            </a:r>
            <a:r>
              <a:rPr lang="en-US" sz="1500" b="1" i="1" dirty="0" smtClean="0"/>
              <a:t>for </a:t>
            </a:r>
            <a:r>
              <a:rPr lang="en-US" sz="1500" b="1" i="1" dirty="0"/>
              <a:t>(j=0; </a:t>
            </a:r>
            <a:r>
              <a:rPr lang="en-US" sz="1500" b="1" i="1" dirty="0" smtClean="0"/>
              <a:t>j&lt;</a:t>
            </a:r>
            <a:r>
              <a:rPr lang="ru-RU" sz="1500" b="1" i="1" dirty="0" smtClean="0"/>
              <a:t>8</a:t>
            </a:r>
            <a:r>
              <a:rPr lang="en-US" sz="1500" b="1" i="1" dirty="0" smtClean="0"/>
              <a:t>; </a:t>
            </a:r>
            <a:r>
              <a:rPr lang="en-US" sz="1500" b="1" i="1" dirty="0"/>
              <a:t>j++)</a:t>
            </a:r>
            <a:endParaRPr lang="ru-RU" sz="1500" dirty="0"/>
          </a:p>
          <a:p>
            <a:r>
              <a:rPr lang="ru-RU" sz="1500" b="1" i="1" dirty="0" smtClean="0"/>
              <a:t>         </a:t>
            </a:r>
            <a:r>
              <a:rPr lang="en-US" sz="1500" b="1" i="1" dirty="0" smtClean="0"/>
              <a:t>if</a:t>
            </a:r>
            <a:r>
              <a:rPr lang="ru-RU" sz="1500" b="1" i="1" dirty="0" smtClean="0"/>
              <a:t> </a:t>
            </a:r>
            <a:r>
              <a:rPr lang="ru-RU" sz="1500" b="1" i="1" dirty="0"/>
              <a:t>(</a:t>
            </a:r>
            <a:r>
              <a:rPr lang="en-US" sz="1500" b="1" i="1" dirty="0" err="1"/>
              <a:t>arr</a:t>
            </a:r>
            <a:r>
              <a:rPr lang="ru-RU" sz="1500" b="1" i="1" dirty="0"/>
              <a:t>[</a:t>
            </a:r>
            <a:r>
              <a:rPr lang="en-US" sz="1500" b="1" i="1" dirty="0"/>
              <a:t>j</a:t>
            </a:r>
            <a:r>
              <a:rPr lang="ru-RU" sz="1500" b="1" i="1" dirty="0"/>
              <a:t>] &gt; </a:t>
            </a:r>
            <a:r>
              <a:rPr lang="en-US" sz="1500" b="1" i="1" dirty="0" err="1"/>
              <a:t>arr</a:t>
            </a:r>
            <a:r>
              <a:rPr lang="ru-RU" sz="1500" b="1" i="1" dirty="0"/>
              <a:t>[</a:t>
            </a:r>
            <a:r>
              <a:rPr lang="en-US" sz="1500" b="1" i="1" dirty="0"/>
              <a:t>j</a:t>
            </a:r>
            <a:r>
              <a:rPr lang="ru-RU" sz="1500" b="1" i="1" dirty="0"/>
              <a:t>+1])</a:t>
            </a:r>
            <a:r>
              <a:rPr lang="ru-RU" sz="1500" i="1" dirty="0"/>
              <a:t>	</a:t>
            </a:r>
            <a:r>
              <a:rPr lang="ru-RU" sz="1500" dirty="0"/>
              <a:t>//</a:t>
            </a:r>
            <a:r>
              <a:rPr lang="ru-RU" sz="1500" i="1" dirty="0" smtClean="0"/>
              <a:t>Сортировка</a:t>
            </a:r>
            <a:endParaRPr lang="ru-RU" sz="1500" dirty="0"/>
          </a:p>
          <a:p>
            <a:pPr lvl="2"/>
            <a:r>
              <a:rPr lang="ru-RU" sz="1500" b="1" i="1" dirty="0" smtClean="0"/>
              <a:t>{  </a:t>
            </a:r>
            <a:r>
              <a:rPr lang="en-US" sz="1500" b="1" i="1" dirty="0" err="1" smtClean="0"/>
              <a:t>tmp</a:t>
            </a:r>
            <a:r>
              <a:rPr lang="ru-RU" sz="1500" b="1" i="1" dirty="0"/>
              <a:t>=</a:t>
            </a:r>
            <a:r>
              <a:rPr lang="en-US" sz="1500" b="1" i="1" dirty="0" err="1"/>
              <a:t>arr</a:t>
            </a:r>
            <a:r>
              <a:rPr lang="ru-RU" sz="1500" b="1" i="1" dirty="0"/>
              <a:t>[</a:t>
            </a:r>
            <a:r>
              <a:rPr lang="en-US" sz="1500" b="1" i="1" dirty="0"/>
              <a:t>j</a:t>
            </a:r>
            <a:r>
              <a:rPr lang="ru-RU" sz="1500" b="1" i="1" dirty="0" smtClean="0"/>
              <a:t>];   </a:t>
            </a:r>
            <a:r>
              <a:rPr lang="ru-RU" sz="1500" dirty="0" smtClean="0"/>
              <a:t>/*</a:t>
            </a:r>
            <a:r>
              <a:rPr lang="ru-RU" sz="1500" i="1" dirty="0"/>
              <a:t>Переменная для промежуточного хранения элемента массива</a:t>
            </a:r>
            <a:r>
              <a:rPr lang="ru-RU" sz="1500" dirty="0"/>
              <a:t>*/</a:t>
            </a:r>
          </a:p>
          <a:p>
            <a:pPr lvl="2"/>
            <a:r>
              <a:rPr lang="ru-RU" sz="1500" b="1" i="1" dirty="0" smtClean="0"/>
              <a:t>   </a:t>
            </a:r>
            <a:r>
              <a:rPr lang="en-US" sz="1500" b="1" i="1" dirty="0" err="1" smtClean="0"/>
              <a:t>arr</a:t>
            </a:r>
            <a:r>
              <a:rPr lang="en-US" sz="1500" b="1" i="1" dirty="0" smtClean="0"/>
              <a:t>[j</a:t>
            </a:r>
            <a:r>
              <a:rPr lang="en-US" sz="1500" b="1" i="1" dirty="0"/>
              <a:t>]=</a:t>
            </a:r>
            <a:r>
              <a:rPr lang="en-US" sz="1500" b="1" i="1" dirty="0" err="1"/>
              <a:t>arr</a:t>
            </a:r>
            <a:r>
              <a:rPr lang="en-US" sz="1500" b="1" i="1" dirty="0"/>
              <a:t>[j+1];</a:t>
            </a:r>
            <a:endParaRPr lang="ru-RU" sz="1500" dirty="0"/>
          </a:p>
          <a:p>
            <a:pPr lvl="2"/>
            <a:r>
              <a:rPr lang="ru-RU" sz="1500" b="1" i="1" dirty="0" smtClean="0"/>
              <a:t>   </a:t>
            </a:r>
            <a:r>
              <a:rPr lang="en-US" sz="1500" b="1" i="1" dirty="0" err="1" smtClean="0"/>
              <a:t>arr</a:t>
            </a:r>
            <a:r>
              <a:rPr lang="en-US" sz="1500" b="1" i="1" dirty="0" smtClean="0"/>
              <a:t>[j+1</a:t>
            </a:r>
            <a:r>
              <a:rPr lang="en-US" sz="1500" b="1" i="1" dirty="0"/>
              <a:t>]=</a:t>
            </a:r>
            <a:r>
              <a:rPr lang="en-US" sz="1500" b="1" i="1" dirty="0" err="1"/>
              <a:t>tmp</a:t>
            </a:r>
            <a:r>
              <a:rPr lang="en-US" sz="1500" b="1" i="1" dirty="0" smtClean="0"/>
              <a:t>;</a:t>
            </a:r>
            <a:r>
              <a:rPr lang="ru-RU" sz="1500" b="1" i="1" dirty="0" smtClean="0"/>
              <a:t>    };</a:t>
            </a:r>
            <a:endParaRPr lang="ru-RU" sz="1500" dirty="0"/>
          </a:p>
          <a:p>
            <a:r>
              <a:rPr lang="ru-RU" sz="1500" b="1" i="1" dirty="0" smtClean="0"/>
              <a:t>  </a:t>
            </a:r>
            <a:r>
              <a:rPr lang="en-US" sz="1500" b="1" i="1" dirty="0" err="1" smtClean="0"/>
              <a:t>printf</a:t>
            </a:r>
            <a:r>
              <a:rPr lang="ru-RU" sz="1500" b="1" i="1" dirty="0" smtClean="0"/>
              <a:t> </a:t>
            </a:r>
            <a:r>
              <a:rPr lang="ru-RU" sz="1500" b="1" i="1" dirty="0"/>
              <a:t>("\</a:t>
            </a:r>
            <a:r>
              <a:rPr lang="en-US" sz="1500" b="1" i="1" dirty="0"/>
              <a:t>n </a:t>
            </a:r>
            <a:r>
              <a:rPr lang="ru-RU" sz="1500" i="1" dirty="0"/>
              <a:t>Отсортированный массив:</a:t>
            </a:r>
            <a:r>
              <a:rPr lang="ru-RU" sz="1500" b="1" i="1" dirty="0"/>
              <a:t> ");</a:t>
            </a:r>
            <a:endParaRPr lang="ru-RU" sz="1500" dirty="0"/>
          </a:p>
          <a:p>
            <a:r>
              <a:rPr lang="ru-RU" sz="1500" b="1" i="1" dirty="0" smtClean="0"/>
              <a:t>  </a:t>
            </a:r>
            <a:r>
              <a:rPr lang="en-US" sz="1500" b="1" i="1" dirty="0" smtClean="0"/>
              <a:t>for</a:t>
            </a:r>
            <a:r>
              <a:rPr lang="ru-RU" sz="1500" b="1" i="1" dirty="0" smtClean="0"/>
              <a:t> </a:t>
            </a:r>
            <a:r>
              <a:rPr lang="ru-RU" sz="1500" b="1" i="1" dirty="0"/>
              <a:t>(</a:t>
            </a:r>
            <a:r>
              <a:rPr lang="en-US" sz="1500" b="1" i="1" dirty="0" err="1"/>
              <a:t>i</a:t>
            </a:r>
            <a:r>
              <a:rPr lang="ru-RU" sz="1500" b="1" i="1" dirty="0"/>
              <a:t>=0; </a:t>
            </a:r>
            <a:r>
              <a:rPr lang="en-US" sz="1500" b="1" i="1" dirty="0" err="1"/>
              <a:t>i</a:t>
            </a:r>
            <a:r>
              <a:rPr lang="ru-RU" sz="1500" b="1" i="1" dirty="0"/>
              <a:t>&lt;10; </a:t>
            </a:r>
            <a:r>
              <a:rPr lang="en-US" sz="1500" b="1" i="1" dirty="0" err="1"/>
              <a:t>i</a:t>
            </a:r>
            <a:r>
              <a:rPr lang="ru-RU" sz="1500" b="1" i="1" dirty="0"/>
              <a:t>++)</a:t>
            </a:r>
            <a:r>
              <a:rPr lang="ru-RU" sz="1500" dirty="0"/>
              <a:t>		//</a:t>
            </a:r>
            <a:r>
              <a:rPr lang="ru-RU" sz="1500" i="1" dirty="0"/>
              <a:t>Цикл вывода отсортированного массива</a:t>
            </a:r>
            <a:endParaRPr lang="ru-RU" sz="1500" dirty="0"/>
          </a:p>
          <a:p>
            <a:r>
              <a:rPr lang="ru-RU" sz="1500" b="1" i="1" dirty="0" smtClean="0"/>
              <a:t>       </a:t>
            </a:r>
            <a:r>
              <a:rPr lang="en-US" sz="1500" b="1" i="1" dirty="0" err="1" smtClean="0"/>
              <a:t>printf</a:t>
            </a:r>
            <a:r>
              <a:rPr lang="en-US" sz="1500" b="1" i="1" dirty="0" smtClean="0"/>
              <a:t> </a:t>
            </a:r>
            <a:r>
              <a:rPr lang="en-US" sz="1500" b="1" i="1" dirty="0"/>
              <a:t>(" %d", </a:t>
            </a:r>
            <a:r>
              <a:rPr lang="en-US" sz="1500" b="1" i="1" dirty="0" err="1"/>
              <a:t>arr</a:t>
            </a:r>
            <a:r>
              <a:rPr lang="en-US" sz="1500" b="1" i="1" dirty="0"/>
              <a:t>[</a:t>
            </a:r>
            <a:r>
              <a:rPr lang="en-US" sz="1500" b="1" i="1" dirty="0" err="1"/>
              <a:t>i</a:t>
            </a:r>
            <a:r>
              <a:rPr lang="en-US" sz="1500" b="1" i="1" dirty="0"/>
              <a:t>]);</a:t>
            </a:r>
            <a:endParaRPr lang="ru-RU" sz="1500" dirty="0"/>
          </a:p>
          <a:p>
            <a:r>
              <a:rPr lang="ru-RU" sz="1500" b="1" i="1" dirty="0" smtClean="0"/>
              <a:t>  </a:t>
            </a:r>
            <a:r>
              <a:rPr lang="en-US" sz="1500" b="1" i="1" dirty="0" err="1" smtClean="0"/>
              <a:t>printf</a:t>
            </a:r>
            <a:r>
              <a:rPr lang="en-US" sz="1500" b="1" i="1" dirty="0" smtClean="0"/>
              <a:t> </a:t>
            </a:r>
            <a:r>
              <a:rPr lang="en-US" sz="1500" b="1" i="1" dirty="0"/>
              <a:t>("\n</a:t>
            </a:r>
            <a:r>
              <a:rPr lang="en-US" sz="1500" b="1" i="1" dirty="0" smtClean="0"/>
              <a:t>");</a:t>
            </a:r>
          </a:p>
          <a:p>
            <a:r>
              <a:rPr lang="en-US" sz="1500" b="1" i="1" dirty="0" smtClean="0"/>
              <a:t>s</a:t>
            </a:r>
            <a:r>
              <a:rPr lang="en-US" sz="1500" b="1" i="1" dirty="0" smtClean="0"/>
              <a:t>ystem("Pause");</a:t>
            </a:r>
            <a:endParaRPr lang="ru-RU" sz="1500" dirty="0"/>
          </a:p>
          <a:p>
            <a:r>
              <a:rPr lang="ru-RU" sz="1500" b="1" i="1" dirty="0"/>
              <a:t>}</a:t>
            </a:r>
            <a:endParaRPr lang="ru-RU" sz="1500" dirty="0" smtClean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260350"/>
            <a:ext cx="7315200" cy="765175"/>
          </a:xfrm>
          <a:noFill/>
          <a:ln/>
        </p:spPr>
        <p:txBody>
          <a:bodyPr lIns="92075" tIns="46038" rIns="92075" bIns="46038"/>
          <a:lstStyle/>
          <a:p>
            <a:r>
              <a:rPr lang="ru-RU" sz="4600" dirty="0" smtClean="0">
                <a:latin typeface="Georgia" pitchFamily="18" charset="0"/>
              </a:rPr>
              <a:t>Сортировка массива</a:t>
            </a:r>
            <a:endParaRPr lang="ru-RU" sz="4600" dirty="0">
              <a:latin typeface="Georgia" pitchFamily="18" charset="0"/>
            </a:endParaRPr>
          </a:p>
        </p:txBody>
      </p:sp>
      <p:graphicFrame>
        <p:nvGraphicFramePr>
          <p:cNvPr id="133125" name="Rectangle 5"/>
          <p:cNvGraphicFramePr>
            <a:graphicFrameLocks/>
          </p:cNvGraphicFramePr>
          <p:nvPr>
            <p:ph sz="half" idx="1"/>
          </p:nvPr>
        </p:nvGraphicFramePr>
        <p:xfrm>
          <a:off x="914400" y="2882900"/>
          <a:ext cx="3695700" cy="2463800"/>
        </p:xfrm>
        <a:graphic>
          <a:graphicData uri="http://schemas.openxmlformats.org/presentationml/2006/ole">
            <p:oleObj spid="_x0000_s215042" name="Формула" r:id="rId3" imgW="0" imgH="0" progId="Equation.3">
              <p:embed/>
            </p:oleObj>
          </a:graphicData>
        </a:graphic>
      </p:graphicFrame>
      <p:pic>
        <p:nvPicPr>
          <p:cNvPr id="215043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42844" y="1214422"/>
            <a:ext cx="8820723" cy="4786346"/>
          </a:xfrm>
          <a:prstGeom prst="rect">
            <a:avLst/>
          </a:prstGeom>
          <a:noFill/>
          <a:ln w="12700" cap="sq" cmpd="sng">
            <a:noFill/>
            <a:prstDash val="solid"/>
            <a:miter lim="800000"/>
            <a:headEnd/>
            <a:tailEnd/>
          </a:ln>
          <a:effectLst/>
        </p:spPr>
      </p:pic>
      <p:pic>
        <p:nvPicPr>
          <p:cNvPr id="215044" name="Picture 4"/>
          <p:cNvPicPr>
            <a:picLocks noChangeAspect="1" noChangeArrowheads="1"/>
          </p:cNvPicPr>
          <p:nvPr/>
        </p:nvPicPr>
        <p:blipFill>
          <a:blip r:embed="rId5"/>
          <a:srcRect b="54878"/>
          <a:stretch>
            <a:fillRect/>
          </a:stretch>
        </p:blipFill>
        <p:spPr bwMode="auto">
          <a:xfrm>
            <a:off x="2071670" y="5357826"/>
            <a:ext cx="6566344" cy="1233489"/>
          </a:xfrm>
          <a:prstGeom prst="rect">
            <a:avLst/>
          </a:prstGeom>
          <a:noFill/>
          <a:ln w="12700" cap="sq" cmpd="sng">
            <a:noFill/>
            <a:prstDash val="solid"/>
            <a:miter lim="800000"/>
            <a:headEnd/>
            <a:tailEnd/>
          </a:ln>
          <a:effectLst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50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50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260350"/>
            <a:ext cx="7315200" cy="765175"/>
          </a:xfrm>
          <a:noFill/>
          <a:ln/>
        </p:spPr>
        <p:txBody>
          <a:bodyPr lIns="92075" tIns="46038" rIns="92075" bIns="46038"/>
          <a:lstStyle/>
          <a:p>
            <a:r>
              <a:rPr lang="ru-RU" sz="4600" dirty="0" smtClean="0">
                <a:latin typeface="Georgia" pitchFamily="18" charset="0"/>
              </a:rPr>
              <a:t>Указатели</a:t>
            </a:r>
            <a:endParaRPr lang="ru-RU" sz="4600" dirty="0">
              <a:latin typeface="Georgia" pitchFamily="18" charset="0"/>
            </a:endParaRPr>
          </a:p>
        </p:txBody>
      </p:sp>
      <p:graphicFrame>
        <p:nvGraphicFramePr>
          <p:cNvPr id="133125" name="Rectangle 5"/>
          <p:cNvGraphicFramePr>
            <a:graphicFrameLocks/>
          </p:cNvGraphicFramePr>
          <p:nvPr>
            <p:ph sz="half" idx="1"/>
          </p:nvPr>
        </p:nvGraphicFramePr>
        <p:xfrm>
          <a:off x="914400" y="2882900"/>
          <a:ext cx="3695700" cy="2463800"/>
        </p:xfrm>
        <a:graphic>
          <a:graphicData uri="http://schemas.openxmlformats.org/presentationml/2006/ole">
            <p:oleObj spid="_x0000_s211970" name="Формула" r:id="rId3" imgW="0" imgH="0" progId="Equation.3">
              <p:embed/>
            </p:oleObj>
          </a:graphicData>
        </a:graphic>
      </p:graphicFrame>
      <p:sp>
        <p:nvSpPr>
          <p:cNvPr id="133123" name="Text Box 3"/>
          <p:cNvSpPr txBox="1">
            <a:spLocks noChangeArrowheads="1"/>
          </p:cNvSpPr>
          <p:nvPr/>
        </p:nvSpPr>
        <p:spPr bwMode="auto">
          <a:xfrm>
            <a:off x="428596" y="905033"/>
            <a:ext cx="8358246" cy="593495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r>
              <a:rPr lang="ru-RU" b="1" dirty="0" smtClean="0"/>
              <a:t>Указателем</a:t>
            </a:r>
            <a:r>
              <a:rPr lang="ru-RU" dirty="0" smtClean="0"/>
              <a:t> называется компонент заданного типа, являющийся ссылкой на некоторую область памяти. Определение указателя имеет следующий вид:</a:t>
            </a:r>
          </a:p>
          <a:p>
            <a:pPr algn="ctr"/>
            <a:r>
              <a:rPr lang="ru-RU" b="1" dirty="0" smtClean="0"/>
              <a:t>тип</a:t>
            </a:r>
            <a:r>
              <a:rPr lang="ru-RU" dirty="0" smtClean="0"/>
              <a:t> *</a:t>
            </a:r>
            <a:r>
              <a:rPr lang="en-US" dirty="0" smtClean="0"/>
              <a:t>p</a:t>
            </a:r>
            <a:r>
              <a:rPr lang="ru-RU" dirty="0" smtClean="0"/>
              <a:t>1, *</a:t>
            </a:r>
            <a:r>
              <a:rPr lang="en-US" dirty="0" smtClean="0"/>
              <a:t>p</a:t>
            </a:r>
            <a:r>
              <a:rPr lang="ru-RU" dirty="0" smtClean="0"/>
              <a:t>2</a:t>
            </a:r>
            <a:r>
              <a:rPr lang="en-US" dirty="0" smtClean="0"/>
              <a:t>;</a:t>
            </a:r>
            <a:endParaRPr lang="ru-RU" dirty="0" smtClean="0"/>
          </a:p>
          <a:p>
            <a:r>
              <a:rPr lang="ru-RU" dirty="0" smtClean="0"/>
              <a:t>Тип указателей определяется т</a:t>
            </a:r>
            <a:r>
              <a:rPr lang="ru-RU" b="1" dirty="0" smtClean="0"/>
              <a:t>ипом данных </a:t>
            </a:r>
            <a:r>
              <a:rPr lang="ru-RU" dirty="0" smtClean="0"/>
              <a:t>на которые они указывают. </a:t>
            </a:r>
          </a:p>
          <a:p>
            <a:r>
              <a:rPr lang="ru-RU" dirty="0" smtClean="0"/>
              <a:t>Переменные </a:t>
            </a:r>
            <a:r>
              <a:rPr lang="en-US" dirty="0" smtClean="0"/>
              <a:t>p</a:t>
            </a:r>
            <a:r>
              <a:rPr lang="ru-RU" dirty="0" smtClean="0"/>
              <a:t>1</a:t>
            </a:r>
            <a:r>
              <a:rPr lang="en-US" dirty="0" smtClean="0"/>
              <a:t> </a:t>
            </a:r>
            <a:r>
              <a:rPr lang="ru-RU" dirty="0" smtClean="0"/>
              <a:t>и </a:t>
            </a:r>
            <a:r>
              <a:rPr lang="en-US" dirty="0" smtClean="0"/>
              <a:t>p</a:t>
            </a:r>
            <a:r>
              <a:rPr lang="ru-RU" dirty="0" smtClean="0"/>
              <a:t>2 служат ссылками на объекты указанного типа. Этот тип называется базовым типом переменных-указателей. </a:t>
            </a:r>
          </a:p>
          <a:p>
            <a:r>
              <a:rPr lang="ru-RU" dirty="0" smtClean="0"/>
              <a:t>Примеры определений указателей:</a:t>
            </a:r>
          </a:p>
          <a:p>
            <a:pPr lvl="2"/>
            <a:r>
              <a:rPr lang="ru-RU" dirty="0" err="1" smtClean="0"/>
              <a:t>int</a:t>
            </a:r>
            <a:r>
              <a:rPr lang="ru-RU" dirty="0" smtClean="0"/>
              <a:t> *</a:t>
            </a:r>
            <a:r>
              <a:rPr lang="ru-RU" dirty="0" err="1" smtClean="0"/>
              <a:t>pi</a:t>
            </a:r>
            <a:r>
              <a:rPr lang="ru-RU" dirty="0" smtClean="0"/>
              <a:t>, *</a:t>
            </a:r>
            <a:r>
              <a:rPr lang="ru-RU" dirty="0" err="1" smtClean="0"/>
              <a:t>qi</a:t>
            </a:r>
            <a:r>
              <a:rPr lang="ru-RU" dirty="0" smtClean="0"/>
              <a:t>; </a:t>
            </a:r>
            <a:r>
              <a:rPr lang="ru-RU" sz="1800" dirty="0" smtClean="0"/>
              <a:t>/* указатели на целые переменные*/ </a:t>
            </a:r>
          </a:p>
          <a:p>
            <a:pPr lvl="2"/>
            <a:r>
              <a:rPr lang="ru-RU" dirty="0" err="1" smtClean="0"/>
              <a:t>char</a:t>
            </a:r>
            <a:r>
              <a:rPr lang="ru-RU" dirty="0" smtClean="0"/>
              <a:t> *</a:t>
            </a:r>
            <a:r>
              <a:rPr lang="ru-RU" dirty="0" err="1" smtClean="0"/>
              <a:t>c</a:t>
            </a:r>
            <a:r>
              <a:rPr lang="ru-RU" dirty="0" smtClean="0"/>
              <a:t>;  </a:t>
            </a:r>
            <a:r>
              <a:rPr lang="ru-RU" sz="1800" dirty="0" smtClean="0"/>
              <a:t>/* указатель на символьную переменную*/</a:t>
            </a:r>
          </a:p>
          <a:p>
            <a:pPr marL="0" lvl="2"/>
            <a:r>
              <a:rPr lang="ru-RU" sz="2000" dirty="0"/>
              <a:t>Указатели используются при создании и обработке динамических объектов</a:t>
            </a:r>
            <a:r>
              <a:rPr lang="ru-RU" sz="2000" dirty="0" smtClean="0"/>
              <a:t>. Динамические объекты, в отличие от заранее определяемых (статических), создаются динамически и явно в процессе выполнения программы.</a:t>
            </a:r>
            <a:endParaRPr lang="ru-RU" sz="2000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3125" name="Rectangle 5"/>
          <p:cNvGraphicFramePr>
            <a:graphicFrameLocks/>
          </p:cNvGraphicFramePr>
          <p:nvPr>
            <p:ph sz="half" idx="1"/>
          </p:nvPr>
        </p:nvGraphicFramePr>
        <p:xfrm>
          <a:off x="914400" y="2882900"/>
          <a:ext cx="3695700" cy="2463800"/>
        </p:xfrm>
        <a:graphic>
          <a:graphicData uri="http://schemas.openxmlformats.org/presentationml/2006/ole">
            <p:oleObj spid="_x0000_s208898" name="Формула" r:id="rId3" imgW="0" imgH="0" progId="Equation.3">
              <p:embed/>
            </p:oleObj>
          </a:graphicData>
        </a:graphic>
      </p:graphicFrame>
      <p:sp>
        <p:nvSpPr>
          <p:cNvPr id="133123" name="Text Box 3"/>
          <p:cNvSpPr txBox="1">
            <a:spLocks noChangeArrowheads="1"/>
          </p:cNvSpPr>
          <p:nvPr/>
        </p:nvSpPr>
        <p:spPr bwMode="auto">
          <a:xfrm>
            <a:off x="428596" y="857232"/>
            <a:ext cx="8547668" cy="5688737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r>
              <a:rPr lang="ru-RU" dirty="0" smtClean="0"/>
              <a:t>В Си массивы и указатели взаимосвязаны. </a:t>
            </a:r>
          </a:p>
          <a:p>
            <a:r>
              <a:rPr lang="ru-RU" spc="-100" dirty="0" smtClean="0"/>
              <a:t>Имя </a:t>
            </a:r>
            <a:r>
              <a:rPr lang="ru-RU" spc="-100" dirty="0"/>
              <a:t>массива является </a:t>
            </a:r>
            <a:r>
              <a:rPr lang="ru-RU" b="1" i="1" spc="-100" dirty="0"/>
              <a:t>указателем-константой</a:t>
            </a:r>
            <a:r>
              <a:rPr lang="ru-RU" spc="-100" dirty="0"/>
              <a:t>, значением которого служит адрес первого элемента массива (с индексом 0). </a:t>
            </a:r>
            <a:r>
              <a:rPr lang="ru-RU" dirty="0" smtClean="0"/>
              <a:t>Таким </a:t>
            </a:r>
            <a:r>
              <a:rPr lang="ru-RU" dirty="0"/>
              <a:t>образом, доступ к первому элементу массива может быть осуществлен так: </a:t>
            </a:r>
          </a:p>
          <a:p>
            <a:pPr algn="ctr"/>
            <a:r>
              <a:rPr lang="ru-RU" b="1" i="1" dirty="0" err="1"/>
              <a:t>имя_массива</a:t>
            </a:r>
            <a:r>
              <a:rPr lang="ru-RU" b="1" i="1" dirty="0"/>
              <a:t>[0]     </a:t>
            </a:r>
            <a:r>
              <a:rPr lang="ru-RU" dirty="0"/>
              <a:t>      или     </a:t>
            </a:r>
            <a:r>
              <a:rPr lang="ru-RU" b="1" i="1" dirty="0"/>
              <a:t>    *</a:t>
            </a:r>
            <a:r>
              <a:rPr lang="ru-RU" b="1" i="1" dirty="0" err="1" smtClean="0"/>
              <a:t>имя_массива</a:t>
            </a:r>
            <a:endParaRPr lang="ru-RU" b="1" i="1" dirty="0" smtClean="0"/>
          </a:p>
          <a:p>
            <a:r>
              <a:rPr lang="ru-RU" dirty="0" smtClean="0"/>
              <a:t>Имя каждого массива может рассматриваться как указатель на первый элемент массива. </a:t>
            </a:r>
          </a:p>
          <a:p>
            <a:r>
              <a:rPr lang="ru-RU" dirty="0"/>
              <a:t>Имя массива по определению имеет атрибут </a:t>
            </a:r>
            <a:r>
              <a:rPr lang="en-US" i="1" dirty="0"/>
              <a:t>const</a:t>
            </a:r>
            <a:r>
              <a:rPr lang="ru-RU" dirty="0"/>
              <a:t>, поэтому не может быть изменен, к нему не может быть применена операция инкремент. В общем случае доступ к заданному элементу массива можно осуществить двумя способами: </a:t>
            </a:r>
          </a:p>
          <a:p>
            <a:pPr algn="ctr"/>
            <a:r>
              <a:rPr lang="ru-RU" sz="2000" b="1" i="1" dirty="0" err="1">
                <a:solidFill>
                  <a:srgbClr val="002060"/>
                </a:solidFill>
              </a:rPr>
              <a:t>имя_массива</a:t>
            </a:r>
            <a:r>
              <a:rPr lang="ru-RU" sz="2000" b="1" i="1" dirty="0">
                <a:solidFill>
                  <a:srgbClr val="002060"/>
                </a:solidFill>
              </a:rPr>
              <a:t>[номер </a:t>
            </a:r>
            <a:r>
              <a:rPr lang="ru-RU" sz="2000" b="1" i="1" dirty="0" smtClean="0">
                <a:solidFill>
                  <a:srgbClr val="002060"/>
                </a:solidFill>
              </a:rPr>
              <a:t>элемента] </a:t>
            </a:r>
            <a:endParaRPr lang="ru-RU" sz="2000" b="1" i="1" dirty="0">
              <a:solidFill>
                <a:srgbClr val="002060"/>
              </a:solidFill>
            </a:endParaRPr>
          </a:p>
          <a:p>
            <a:pPr algn="ctr"/>
            <a:r>
              <a:rPr lang="ru-RU" dirty="0"/>
              <a:t>или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</a:p>
          <a:p>
            <a:pPr algn="ctr"/>
            <a:r>
              <a:rPr lang="ru-RU" sz="2000" b="1" i="1" dirty="0" smtClean="0">
                <a:solidFill>
                  <a:srgbClr val="002060"/>
                </a:solidFill>
              </a:rPr>
              <a:t>*(</a:t>
            </a:r>
            <a:r>
              <a:rPr lang="ru-RU" sz="2000" b="1" i="1" dirty="0" err="1">
                <a:solidFill>
                  <a:srgbClr val="002060"/>
                </a:solidFill>
              </a:rPr>
              <a:t>имя_массива+номер</a:t>
            </a:r>
            <a:r>
              <a:rPr lang="ru-RU" sz="2000" b="1" i="1" dirty="0">
                <a:solidFill>
                  <a:srgbClr val="002060"/>
                </a:solidFill>
              </a:rPr>
              <a:t> элемента</a:t>
            </a:r>
            <a:r>
              <a:rPr lang="ru-RU" sz="2000" b="1" i="1" dirty="0" smtClean="0">
                <a:solidFill>
                  <a:srgbClr val="002060"/>
                </a:solidFill>
              </a:rPr>
              <a:t>)</a:t>
            </a:r>
            <a:endParaRPr lang="ru-RU" sz="2000" dirty="0">
              <a:solidFill>
                <a:srgbClr val="002060"/>
              </a:solidFill>
            </a:endParaRPr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354544" y="0"/>
            <a:ext cx="8789456" cy="765175"/>
          </a:xfrm>
          <a:noFill/>
          <a:ln/>
        </p:spPr>
        <p:txBody>
          <a:bodyPr lIns="92075" tIns="46038" rIns="92075" bIns="46038"/>
          <a:lstStyle/>
          <a:p>
            <a:r>
              <a:rPr lang="ru-RU" sz="3200" b="1" dirty="0" smtClean="0">
                <a:latin typeface="Georgia" pitchFamily="18" charset="0"/>
              </a:rPr>
              <a:t>Связь между указателями и массивами</a:t>
            </a:r>
            <a:endParaRPr lang="ru-RU" sz="3200" b="1" dirty="0">
              <a:latin typeface="Georgia" pitchFamily="18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/>
          <p:cNvSpPr>
            <a:spLocks noGrp="1" noChangeArrowheads="1"/>
          </p:cNvSpPr>
          <p:nvPr>
            <p:ph type="title"/>
          </p:nvPr>
        </p:nvSpPr>
        <p:spPr>
          <a:xfrm>
            <a:off x="285720" y="120089"/>
            <a:ext cx="8643998" cy="765175"/>
          </a:xfrm>
          <a:noFill/>
          <a:ln/>
        </p:spPr>
        <p:txBody>
          <a:bodyPr lIns="92075" tIns="46038" rIns="92075" bIns="46038"/>
          <a:lstStyle/>
          <a:p>
            <a:r>
              <a:rPr lang="ru-RU" sz="3600" dirty="0" smtClean="0">
                <a:latin typeface="Georgia" pitchFamily="18" charset="0"/>
              </a:rPr>
              <a:t>Связь между указателями и массивами</a:t>
            </a:r>
            <a:endParaRPr lang="ru-RU" sz="3600" dirty="0">
              <a:latin typeface="Georgia" pitchFamily="18" charset="0"/>
            </a:endParaRPr>
          </a:p>
        </p:txBody>
      </p:sp>
      <p:graphicFrame>
        <p:nvGraphicFramePr>
          <p:cNvPr id="171011" name="Rectangle 3"/>
          <p:cNvGraphicFramePr>
            <a:graphicFrameLocks/>
          </p:cNvGraphicFramePr>
          <p:nvPr>
            <p:ph sz="half" idx="1"/>
          </p:nvPr>
        </p:nvGraphicFramePr>
        <p:xfrm>
          <a:off x="914400" y="2882900"/>
          <a:ext cx="3695700" cy="2463800"/>
        </p:xfrm>
        <a:graphic>
          <a:graphicData uri="http://schemas.openxmlformats.org/presentationml/2006/ole">
            <p:oleObj spid="_x0000_s171011" name="Формула" r:id="rId3" imgW="0" imgH="0" progId="Equation.3">
              <p:embed/>
            </p:oleObj>
          </a:graphicData>
        </a:graphic>
      </p:graphicFrame>
      <p:sp>
        <p:nvSpPr>
          <p:cNvPr id="171012" name="Text Box 4"/>
          <p:cNvSpPr txBox="1">
            <a:spLocks noChangeArrowheads="1"/>
          </p:cNvSpPr>
          <p:nvPr/>
        </p:nvSpPr>
        <p:spPr bwMode="auto">
          <a:xfrm>
            <a:off x="500034" y="981075"/>
            <a:ext cx="8286808" cy="4016484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r>
              <a:rPr lang="ru-RU" sz="2000" dirty="0" smtClean="0"/>
              <a:t>Элемент массива </a:t>
            </a:r>
            <a:r>
              <a:rPr lang="ru-RU" sz="2000" b="1" i="1" dirty="0" err="1" smtClean="0">
                <a:solidFill>
                  <a:srgbClr val="002060"/>
                </a:solidFill>
              </a:rPr>
              <a:t>a</a:t>
            </a:r>
            <a:r>
              <a:rPr lang="ru-RU" sz="2000" b="1" i="1" dirty="0" smtClean="0">
                <a:solidFill>
                  <a:srgbClr val="002060"/>
                </a:solidFill>
              </a:rPr>
              <a:t>[</a:t>
            </a:r>
            <a:r>
              <a:rPr lang="ru-RU" sz="2000" b="1" i="1" dirty="0" err="1" smtClean="0">
                <a:solidFill>
                  <a:srgbClr val="002060"/>
                </a:solidFill>
              </a:rPr>
              <a:t>i</a:t>
            </a:r>
            <a:r>
              <a:rPr lang="ru-RU" sz="2000" b="1" i="1" dirty="0" smtClean="0">
                <a:solidFill>
                  <a:srgbClr val="002060"/>
                </a:solidFill>
              </a:rPr>
              <a:t>] </a:t>
            </a:r>
            <a:r>
              <a:rPr lang="ru-RU" sz="2000" dirty="0" smtClean="0"/>
              <a:t>есть элемент массива, на который указывает значение </a:t>
            </a:r>
            <a:r>
              <a:rPr lang="ru-RU" sz="2000" dirty="0" err="1" smtClean="0"/>
              <a:t>a+i</a:t>
            </a:r>
            <a:r>
              <a:rPr lang="ru-RU" sz="2000" dirty="0" smtClean="0"/>
              <a:t>, т.е. </a:t>
            </a:r>
            <a:r>
              <a:rPr lang="ru-RU" sz="2000" b="1" i="1" dirty="0" smtClean="0">
                <a:solidFill>
                  <a:srgbClr val="002060"/>
                </a:solidFill>
              </a:rPr>
              <a:t>*(</a:t>
            </a:r>
            <a:r>
              <a:rPr lang="ru-RU" sz="2000" b="1" i="1" dirty="0" err="1" smtClean="0">
                <a:solidFill>
                  <a:srgbClr val="002060"/>
                </a:solidFill>
              </a:rPr>
              <a:t>a+i</a:t>
            </a:r>
            <a:r>
              <a:rPr lang="ru-RU" sz="2000" b="1" i="1" dirty="0" smtClean="0">
                <a:solidFill>
                  <a:srgbClr val="002060"/>
                </a:solidFill>
              </a:rPr>
              <a:t>)</a:t>
            </a:r>
            <a:r>
              <a:rPr lang="ru-RU" sz="2000" dirty="0" smtClean="0"/>
              <a:t>, где значение </a:t>
            </a:r>
            <a:r>
              <a:rPr lang="ru-RU" sz="2000" b="1" i="1" dirty="0" smtClean="0">
                <a:solidFill>
                  <a:srgbClr val="002060"/>
                </a:solidFill>
              </a:rPr>
              <a:t>а</a:t>
            </a:r>
            <a:r>
              <a:rPr lang="ru-RU" sz="2000" dirty="0" smtClean="0"/>
              <a:t> является адресом первого элемента массива </a:t>
            </a:r>
            <a:r>
              <a:rPr lang="ru-RU" sz="2000" b="1" i="1" dirty="0" smtClean="0">
                <a:solidFill>
                  <a:srgbClr val="002060"/>
                </a:solidFill>
              </a:rPr>
              <a:t>– </a:t>
            </a:r>
            <a:r>
              <a:rPr lang="ru-RU" sz="2000" b="1" i="1" dirty="0" err="1" smtClean="0">
                <a:solidFill>
                  <a:srgbClr val="002060"/>
                </a:solidFill>
              </a:rPr>
              <a:t>a</a:t>
            </a:r>
            <a:r>
              <a:rPr lang="ru-RU" sz="2000" b="1" i="1" dirty="0" smtClean="0">
                <a:solidFill>
                  <a:srgbClr val="002060"/>
                </a:solidFill>
              </a:rPr>
              <a:t>[0]</a:t>
            </a:r>
            <a:r>
              <a:rPr lang="ru-RU" sz="2000" dirty="0" smtClean="0"/>
              <a:t>. </a:t>
            </a:r>
          </a:p>
          <a:p>
            <a:r>
              <a:rPr lang="ru-RU" sz="2000" dirty="0" smtClean="0"/>
              <a:t>Выражение </a:t>
            </a:r>
            <a:r>
              <a:rPr lang="ru-RU" sz="2000" b="1" i="1" dirty="0" err="1" smtClean="0">
                <a:solidFill>
                  <a:srgbClr val="002060"/>
                </a:solidFill>
              </a:rPr>
              <a:t>a+i</a:t>
            </a:r>
            <a:r>
              <a:rPr lang="ru-RU" sz="2000" dirty="0" smtClean="0"/>
              <a:t> является примером арифметических действий с указателями – целое значение </a:t>
            </a:r>
            <a:r>
              <a:rPr lang="ru-RU" sz="2000" b="1" i="1" dirty="0" err="1"/>
              <a:t>i</a:t>
            </a:r>
            <a:r>
              <a:rPr lang="ru-RU" sz="2000" dirty="0" smtClean="0"/>
              <a:t> складывается со значением указателя, адресом первого элемента массива </a:t>
            </a:r>
            <a:r>
              <a:rPr lang="ru-RU" sz="2000" b="1" i="1" dirty="0"/>
              <a:t>а</a:t>
            </a:r>
            <a:r>
              <a:rPr lang="ru-RU" sz="2000" dirty="0" smtClean="0"/>
              <a:t>. Значение этого выражения есть </a:t>
            </a:r>
            <a:r>
              <a:rPr lang="ru-RU" sz="2000" b="1" i="1" dirty="0" smtClean="0">
                <a:solidFill>
                  <a:srgbClr val="002060"/>
                </a:solidFill>
              </a:rPr>
              <a:t>а</a:t>
            </a:r>
            <a:r>
              <a:rPr lang="ru-RU" sz="2000" dirty="0" smtClean="0"/>
              <a:t> плюс объем памяти, занимаемый </a:t>
            </a:r>
            <a:r>
              <a:rPr lang="ru-RU" sz="2000" b="1" i="1" dirty="0" err="1"/>
              <a:t>i</a:t>
            </a:r>
            <a:r>
              <a:rPr lang="ru-RU" sz="2000" dirty="0" smtClean="0"/>
              <a:t> элементами массива </a:t>
            </a:r>
            <a:r>
              <a:rPr lang="ru-RU" sz="2000" b="1" i="1" dirty="0" err="1" smtClean="0"/>
              <a:t>a</a:t>
            </a:r>
            <a:r>
              <a:rPr lang="ru-RU" sz="2000" dirty="0" smtClean="0"/>
              <a:t>. </a:t>
            </a:r>
          </a:p>
          <a:p>
            <a:r>
              <a:rPr lang="ru-RU" sz="2200" dirty="0" smtClean="0"/>
              <a:t>Предположим, что </a:t>
            </a:r>
            <a:r>
              <a:rPr lang="ru-RU" sz="2200" b="1" i="1" dirty="0" err="1" smtClean="0">
                <a:solidFill>
                  <a:srgbClr val="002060"/>
                </a:solidFill>
              </a:rPr>
              <a:t>x</a:t>
            </a:r>
            <a:r>
              <a:rPr lang="ru-RU" sz="2200" dirty="0" smtClean="0"/>
              <a:t> – двумерный массив. Тогда ссылка на </a:t>
            </a:r>
            <a:r>
              <a:rPr lang="ru-RU" sz="2200" dirty="0" err="1" smtClean="0"/>
              <a:t>подмассив</a:t>
            </a:r>
            <a:r>
              <a:rPr lang="ru-RU" sz="2200" dirty="0" smtClean="0"/>
              <a:t> </a:t>
            </a:r>
            <a:r>
              <a:rPr lang="ru-RU" sz="2200" b="1" i="1" dirty="0" err="1">
                <a:solidFill>
                  <a:srgbClr val="002060"/>
                </a:solidFill>
              </a:rPr>
              <a:t>x</a:t>
            </a:r>
            <a:r>
              <a:rPr lang="ru-RU" sz="2200" b="1" i="1" dirty="0">
                <a:solidFill>
                  <a:srgbClr val="002060"/>
                </a:solidFill>
              </a:rPr>
              <a:t>[</a:t>
            </a:r>
            <a:r>
              <a:rPr lang="ru-RU" sz="2200" b="1" i="1" dirty="0" err="1">
                <a:solidFill>
                  <a:srgbClr val="002060"/>
                </a:solidFill>
              </a:rPr>
              <a:t>i</a:t>
            </a:r>
            <a:r>
              <a:rPr lang="ru-RU" sz="2200" b="1" i="1" dirty="0">
                <a:solidFill>
                  <a:srgbClr val="002060"/>
                </a:solidFill>
              </a:rPr>
              <a:t>]</a:t>
            </a:r>
            <a:r>
              <a:rPr lang="ru-RU" sz="2200" dirty="0" smtClean="0"/>
              <a:t> является ссылкой на </a:t>
            </a:r>
            <a:r>
              <a:rPr lang="ru-RU" sz="2000" b="1" i="1" dirty="0" err="1"/>
              <a:t>i-</a:t>
            </a:r>
            <a:r>
              <a:rPr lang="ru-RU" sz="2200" dirty="0" err="1" smtClean="0"/>
              <a:t>ю</a:t>
            </a:r>
            <a:r>
              <a:rPr lang="ru-RU" sz="2200" dirty="0" smtClean="0"/>
              <a:t> строку массива </a:t>
            </a:r>
            <a:r>
              <a:rPr lang="ru-RU" sz="2000" b="1" i="1" dirty="0" err="1"/>
              <a:t>x</a:t>
            </a:r>
            <a:r>
              <a:rPr lang="ru-RU" sz="2200" dirty="0" smtClean="0"/>
              <a:t>. </a:t>
            </a:r>
            <a:r>
              <a:rPr lang="ru-RU" sz="2000" b="1" i="1" dirty="0" err="1"/>
              <a:t>x</a:t>
            </a:r>
            <a:r>
              <a:rPr lang="ru-RU" sz="2000" b="1" i="1" dirty="0"/>
              <a:t>[</a:t>
            </a:r>
            <a:r>
              <a:rPr lang="ru-RU" sz="2000" b="1" i="1" dirty="0" err="1"/>
              <a:t>i</a:t>
            </a:r>
            <a:r>
              <a:rPr lang="ru-RU" sz="2000" b="1" i="1" dirty="0"/>
              <a:t>] </a:t>
            </a:r>
            <a:r>
              <a:rPr lang="ru-RU" sz="2200" dirty="0" smtClean="0"/>
              <a:t>дает адрес первого элемента этой строки, т.е. </a:t>
            </a:r>
            <a:r>
              <a:rPr lang="ru-RU" sz="2200" b="1" i="1" dirty="0">
                <a:solidFill>
                  <a:srgbClr val="002060"/>
                </a:solidFill>
              </a:rPr>
              <a:t>*(</a:t>
            </a:r>
            <a:r>
              <a:rPr lang="ru-RU" sz="2200" b="1" i="1" dirty="0" err="1">
                <a:solidFill>
                  <a:srgbClr val="002060"/>
                </a:solidFill>
              </a:rPr>
              <a:t>x+i</a:t>
            </a:r>
            <a:r>
              <a:rPr lang="ru-RU" sz="2200" b="1" i="1" dirty="0" smtClean="0">
                <a:solidFill>
                  <a:srgbClr val="002060"/>
                </a:solidFill>
              </a:rPr>
              <a:t>)</a:t>
            </a:r>
            <a:r>
              <a:rPr lang="ru-RU" sz="2200" dirty="0" smtClean="0"/>
              <a:t>.</a:t>
            </a:r>
          </a:p>
          <a:p>
            <a:r>
              <a:rPr lang="ru-RU" sz="2200" dirty="0" smtClean="0"/>
              <a:t>Элементы каждой строки занимают непрерывную область памяти, так как массивы хранятся записанными по строкам.</a:t>
            </a:r>
            <a:endParaRPr lang="ru-RU" sz="2200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10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1012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260350"/>
            <a:ext cx="7315200" cy="765175"/>
          </a:xfrm>
          <a:noFill/>
          <a:ln/>
        </p:spPr>
        <p:txBody>
          <a:bodyPr lIns="92075" tIns="46038" rIns="92075" bIns="46038"/>
          <a:lstStyle/>
          <a:p>
            <a:r>
              <a:rPr lang="ru-RU" sz="4600" dirty="0" smtClean="0">
                <a:latin typeface="Georgia" pitchFamily="18" charset="0"/>
              </a:rPr>
              <a:t>Массивы</a:t>
            </a:r>
            <a:endParaRPr lang="ru-RU" sz="4600" dirty="0">
              <a:latin typeface="Georgia" pitchFamily="18" charset="0"/>
            </a:endParaRPr>
          </a:p>
        </p:txBody>
      </p:sp>
      <p:graphicFrame>
        <p:nvGraphicFramePr>
          <p:cNvPr id="133125" name="Rectangle 5"/>
          <p:cNvGraphicFramePr>
            <a:graphicFrameLocks/>
          </p:cNvGraphicFramePr>
          <p:nvPr>
            <p:ph sz="half" idx="1"/>
          </p:nvPr>
        </p:nvGraphicFramePr>
        <p:xfrm>
          <a:off x="914400" y="2882900"/>
          <a:ext cx="3695700" cy="2463800"/>
        </p:xfrm>
        <a:graphic>
          <a:graphicData uri="http://schemas.openxmlformats.org/presentationml/2006/ole">
            <p:oleObj spid="_x0000_s185346" name="Формула" r:id="rId3" imgW="0" imgH="0" progId="Equation.3">
              <p:embed/>
            </p:oleObj>
          </a:graphicData>
        </a:graphic>
      </p:graphicFrame>
      <p:sp>
        <p:nvSpPr>
          <p:cNvPr id="133123" name="Text Box 3"/>
          <p:cNvSpPr txBox="1">
            <a:spLocks noChangeArrowheads="1"/>
          </p:cNvSpPr>
          <p:nvPr/>
        </p:nvSpPr>
        <p:spPr bwMode="auto">
          <a:xfrm>
            <a:off x="611188" y="1052513"/>
            <a:ext cx="7993062" cy="5955476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r>
              <a:rPr lang="ru-RU" dirty="0"/>
              <a:t>Объявление массива с одновременной инициализацией</a:t>
            </a:r>
          </a:p>
          <a:p>
            <a:pPr>
              <a:spcBef>
                <a:spcPts val="600"/>
              </a:spcBef>
            </a:pPr>
            <a:r>
              <a:rPr lang="ru-RU" b="1" dirty="0" smtClean="0"/>
              <a:t>тип</a:t>
            </a:r>
            <a:r>
              <a:rPr lang="ru-RU" dirty="0"/>
              <a:t> </a:t>
            </a:r>
            <a:r>
              <a:rPr lang="ru-RU" dirty="0" err="1"/>
              <a:t>имя_массива</a:t>
            </a:r>
            <a:r>
              <a:rPr lang="ru-RU" dirty="0"/>
              <a:t>[размерность]={</a:t>
            </a:r>
            <a:r>
              <a:rPr lang="ru-RU" i="1" dirty="0"/>
              <a:t>знач0</a:t>
            </a:r>
            <a:r>
              <a:rPr lang="ru-RU" dirty="0"/>
              <a:t>,</a:t>
            </a:r>
            <a:r>
              <a:rPr lang="ru-RU" i="1" dirty="0"/>
              <a:t>знач1</a:t>
            </a:r>
            <a:r>
              <a:rPr lang="ru-RU" dirty="0"/>
              <a:t>,...,</a:t>
            </a:r>
            <a:r>
              <a:rPr lang="ru-RU" i="1" dirty="0"/>
              <a:t>значN-1</a:t>
            </a:r>
            <a:r>
              <a:rPr lang="ru-RU" dirty="0"/>
              <a:t>};</a:t>
            </a:r>
          </a:p>
          <a:p>
            <a:pPr>
              <a:spcBef>
                <a:spcPts val="600"/>
              </a:spcBef>
            </a:pPr>
            <a:r>
              <a:rPr lang="ru-RU" dirty="0" smtClean="0"/>
              <a:t>Пример:</a:t>
            </a:r>
          </a:p>
          <a:p>
            <a:pPr algn="ctr">
              <a:spcBef>
                <a:spcPts val="600"/>
              </a:spcBef>
            </a:pPr>
            <a:r>
              <a:rPr lang="en-US" b="1" i="1" dirty="0" err="1" smtClean="0"/>
              <a:t>int</a:t>
            </a:r>
            <a:r>
              <a:rPr lang="en-US" b="1" i="1" dirty="0" smtClean="0"/>
              <a:t> </a:t>
            </a:r>
            <a:r>
              <a:rPr lang="en-US" b="1" i="1" dirty="0"/>
              <a:t>array</a:t>
            </a:r>
            <a:r>
              <a:rPr lang="ru-RU" b="1" i="1" dirty="0"/>
              <a:t>[10]=</a:t>
            </a:r>
            <a:r>
              <a:rPr lang="ru-RU" i="1" dirty="0"/>
              <a:t>{2, 4, 6, 8, 10, 12, 14, 16, 18, 20</a:t>
            </a:r>
            <a:r>
              <a:rPr lang="ru-RU" i="1" dirty="0" smtClean="0"/>
              <a:t>};</a:t>
            </a:r>
          </a:p>
          <a:p>
            <a:pPr algn="ctr">
              <a:spcBef>
                <a:spcPts val="600"/>
              </a:spcBef>
            </a:pPr>
            <a:r>
              <a:rPr lang="en-US" b="1" i="1" dirty="0" err="1" smtClean="0"/>
              <a:t>int</a:t>
            </a:r>
            <a:r>
              <a:rPr lang="en-US" b="1" i="1" dirty="0" smtClean="0"/>
              <a:t> </a:t>
            </a:r>
            <a:r>
              <a:rPr lang="en-US" b="1" i="1" dirty="0"/>
              <a:t>b</a:t>
            </a:r>
            <a:r>
              <a:rPr lang="ru-RU" b="1" i="1" dirty="0" smtClean="0"/>
              <a:t>[</a:t>
            </a:r>
            <a:r>
              <a:rPr lang="en-US" b="1" i="1" dirty="0" smtClean="0"/>
              <a:t>10</a:t>
            </a:r>
            <a:r>
              <a:rPr lang="ru-RU" b="1" i="1" dirty="0" smtClean="0"/>
              <a:t>]=</a:t>
            </a:r>
            <a:r>
              <a:rPr lang="ru-RU" i="1" dirty="0" smtClean="0"/>
              <a:t>{2, 4, 6, 8, 10};</a:t>
            </a:r>
            <a:endParaRPr lang="en-US" i="1" dirty="0" smtClean="0"/>
          </a:p>
          <a:p>
            <a:pPr>
              <a:spcBef>
                <a:spcPts val="600"/>
              </a:spcBef>
            </a:pPr>
            <a:r>
              <a:rPr lang="ru-RU" dirty="0" smtClean="0"/>
              <a:t>Получим массив с </a:t>
            </a:r>
            <a:r>
              <a:rPr lang="en-US" dirty="0" smtClean="0"/>
              <a:t>{</a:t>
            </a:r>
            <a:r>
              <a:rPr lang="ru-RU" i="1" dirty="0" smtClean="0"/>
              <a:t>2, 4, 6, 8, 10, 0, 0, 0, 0, 0</a:t>
            </a:r>
            <a:r>
              <a:rPr lang="en-US" dirty="0" smtClean="0"/>
              <a:t>}</a:t>
            </a:r>
            <a:r>
              <a:rPr lang="ru-RU" dirty="0" smtClean="0"/>
              <a:t>, т.е. недостающие элементы обнуляются.</a:t>
            </a:r>
          </a:p>
          <a:p>
            <a:pPr>
              <a:spcBef>
                <a:spcPts val="600"/>
              </a:spcBef>
            </a:pPr>
            <a:r>
              <a:rPr lang="ru-RU" dirty="0" smtClean="0"/>
              <a:t>Объявление массива без указания размерности с </a:t>
            </a:r>
            <a:r>
              <a:rPr lang="ru-RU" dirty="0"/>
              <a:t>одновременной инициализацией </a:t>
            </a:r>
            <a:r>
              <a:rPr lang="ru-RU" dirty="0" smtClean="0"/>
              <a:t>значений – в этом случае размерность </a:t>
            </a:r>
            <a:r>
              <a:rPr lang="ru-RU" dirty="0"/>
              <a:t>определяется количеством значений, указанных в списке </a:t>
            </a:r>
            <a:r>
              <a:rPr lang="ru-RU" dirty="0" smtClean="0"/>
              <a:t>инициализации:</a:t>
            </a:r>
            <a:endParaRPr lang="ru-RU" dirty="0"/>
          </a:p>
          <a:p>
            <a:pPr algn="ctr">
              <a:spcBef>
                <a:spcPts val="600"/>
              </a:spcBef>
            </a:pPr>
            <a:r>
              <a:rPr lang="ru-RU" dirty="0"/>
              <a:t>тип </a:t>
            </a:r>
            <a:r>
              <a:rPr lang="ru-RU" dirty="0" err="1"/>
              <a:t>имя_массива</a:t>
            </a:r>
            <a:r>
              <a:rPr lang="ru-RU" dirty="0"/>
              <a:t>[]={</a:t>
            </a:r>
            <a:r>
              <a:rPr lang="ru-RU" i="1" dirty="0"/>
              <a:t>знач0</a:t>
            </a:r>
            <a:r>
              <a:rPr lang="ru-RU" dirty="0"/>
              <a:t>,</a:t>
            </a:r>
            <a:r>
              <a:rPr lang="ru-RU" i="1" dirty="0"/>
              <a:t>знач1</a:t>
            </a:r>
            <a:r>
              <a:rPr lang="ru-RU" dirty="0"/>
              <a:t>,...,</a:t>
            </a:r>
            <a:r>
              <a:rPr lang="ru-RU" i="1" dirty="0"/>
              <a:t>значN-1</a:t>
            </a:r>
            <a:r>
              <a:rPr lang="ru-RU" dirty="0"/>
              <a:t>};</a:t>
            </a:r>
          </a:p>
          <a:p>
            <a:pPr algn="ctr">
              <a:spcBef>
                <a:spcPts val="600"/>
              </a:spcBef>
            </a:pPr>
            <a:r>
              <a:rPr lang="en-US" b="1" i="1" dirty="0" err="1"/>
              <a:t>int</a:t>
            </a:r>
            <a:r>
              <a:rPr lang="en-US" b="1" i="1" dirty="0"/>
              <a:t> array</a:t>
            </a:r>
            <a:r>
              <a:rPr lang="ru-RU" b="1" i="1" dirty="0"/>
              <a:t>[ </a:t>
            </a:r>
            <a:r>
              <a:rPr lang="ru-RU" b="1" i="1" dirty="0" smtClean="0"/>
              <a:t>]=</a:t>
            </a:r>
            <a:r>
              <a:rPr lang="ru-RU" i="1" dirty="0" smtClean="0"/>
              <a:t>{1, 3, 5, 7, 9};</a:t>
            </a:r>
            <a:r>
              <a:rPr lang="ru-RU" dirty="0" smtClean="0"/>
              <a:t> </a:t>
            </a:r>
            <a:r>
              <a:rPr lang="ru-RU" sz="1800" dirty="0"/>
              <a:t>/*</a:t>
            </a:r>
            <a:r>
              <a:rPr lang="ru-RU" sz="1800" i="1" dirty="0"/>
              <a:t>массив из 5 </a:t>
            </a:r>
            <a:r>
              <a:rPr lang="ru-RU" sz="1800" i="1" dirty="0" smtClean="0"/>
              <a:t>элементов целого типа</a:t>
            </a:r>
            <a:r>
              <a:rPr lang="ru-RU" sz="1800" dirty="0" smtClean="0"/>
              <a:t>*/</a:t>
            </a:r>
            <a:endParaRPr lang="ru-RU" sz="1800" dirty="0"/>
          </a:p>
          <a:p>
            <a:pPr>
              <a:spcBef>
                <a:spcPts val="600"/>
              </a:spcBef>
            </a:pPr>
            <a:endParaRPr lang="ru-RU" i="1" dirty="0" smtClean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260350"/>
            <a:ext cx="7315200" cy="765175"/>
          </a:xfrm>
          <a:noFill/>
          <a:ln/>
        </p:spPr>
        <p:txBody>
          <a:bodyPr lIns="92075" tIns="46038" rIns="92075" bIns="46038"/>
          <a:lstStyle/>
          <a:p>
            <a:r>
              <a:rPr lang="ru-RU" sz="4600" dirty="0" smtClean="0">
                <a:latin typeface="Georgia" pitchFamily="18" charset="0"/>
              </a:rPr>
              <a:t>Массивы</a:t>
            </a:r>
            <a:endParaRPr lang="ru-RU" sz="4600" dirty="0">
              <a:latin typeface="Georgia" pitchFamily="18" charset="0"/>
            </a:endParaRPr>
          </a:p>
        </p:txBody>
      </p:sp>
      <p:graphicFrame>
        <p:nvGraphicFramePr>
          <p:cNvPr id="133125" name="Rectangle 5"/>
          <p:cNvGraphicFramePr>
            <a:graphicFrameLocks/>
          </p:cNvGraphicFramePr>
          <p:nvPr>
            <p:ph sz="half" idx="1"/>
          </p:nvPr>
        </p:nvGraphicFramePr>
        <p:xfrm>
          <a:off x="914400" y="2882900"/>
          <a:ext cx="3695700" cy="2463800"/>
        </p:xfrm>
        <a:graphic>
          <a:graphicData uri="http://schemas.openxmlformats.org/presentationml/2006/ole">
            <p:oleObj spid="_x0000_s222210" name="Формула" r:id="rId3" imgW="0" imgH="0" progId="Equation.3">
              <p:embed/>
            </p:oleObj>
          </a:graphicData>
        </a:graphic>
      </p:graphicFrame>
      <p:sp>
        <p:nvSpPr>
          <p:cNvPr id="133123" name="Text Box 3"/>
          <p:cNvSpPr txBox="1">
            <a:spLocks noChangeArrowheads="1"/>
          </p:cNvSpPr>
          <p:nvPr/>
        </p:nvSpPr>
        <p:spPr bwMode="auto">
          <a:xfrm>
            <a:off x="571472" y="1041023"/>
            <a:ext cx="7993062" cy="5816977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r>
              <a:rPr lang="en-US" sz="1800" dirty="0" smtClean="0"/>
              <a:t>#include &lt;</a:t>
            </a:r>
            <a:r>
              <a:rPr lang="en-US" sz="1800" dirty="0" err="1" smtClean="0"/>
              <a:t>iostream</a:t>
            </a:r>
            <a:r>
              <a:rPr lang="en-US" sz="1800" dirty="0" smtClean="0"/>
              <a:t>&gt;	</a:t>
            </a:r>
          </a:p>
          <a:p>
            <a:r>
              <a:rPr lang="en-US" sz="1800" dirty="0" smtClean="0"/>
              <a:t>#include &lt;</a:t>
            </a:r>
            <a:r>
              <a:rPr lang="en-US" sz="1800" dirty="0" err="1" smtClean="0"/>
              <a:t>stdlib.h</a:t>
            </a:r>
            <a:r>
              <a:rPr lang="en-US" sz="1800" dirty="0" smtClean="0"/>
              <a:t>&gt;</a:t>
            </a:r>
          </a:p>
          <a:p>
            <a:r>
              <a:rPr lang="en-US" sz="1800" dirty="0" smtClean="0"/>
              <a:t>using namespace std;</a:t>
            </a:r>
          </a:p>
          <a:p>
            <a:r>
              <a:rPr lang="en-US" sz="1800" dirty="0" smtClean="0"/>
              <a:t>const </a:t>
            </a:r>
            <a:r>
              <a:rPr lang="en-US" sz="1800" dirty="0" err="1" smtClean="0"/>
              <a:t>int</a:t>
            </a:r>
            <a:r>
              <a:rPr lang="en-US" sz="1800" dirty="0" smtClean="0"/>
              <a:t> n=10;</a:t>
            </a:r>
          </a:p>
          <a:p>
            <a:r>
              <a:rPr lang="en-US" sz="1800" dirty="0" err="1" smtClean="0"/>
              <a:t>int</a:t>
            </a:r>
            <a:r>
              <a:rPr lang="en-US" sz="1800" dirty="0" smtClean="0"/>
              <a:t> main()</a:t>
            </a:r>
          </a:p>
          <a:p>
            <a:r>
              <a:rPr lang="en-US" sz="1800" dirty="0" smtClean="0"/>
              <a:t>{ double a[n], s = 0.0;</a:t>
            </a:r>
          </a:p>
          <a:p>
            <a:r>
              <a:rPr lang="en-US" sz="1800" dirty="0" smtClean="0"/>
              <a:t>  </a:t>
            </a:r>
            <a:r>
              <a:rPr lang="en-US" sz="1800" dirty="0" err="1" smtClean="0"/>
              <a:t>int</a:t>
            </a:r>
            <a:r>
              <a:rPr lang="en-US" sz="1800" dirty="0" smtClean="0"/>
              <a:t> </a:t>
            </a:r>
            <a:r>
              <a:rPr lang="en-US" sz="1800" dirty="0" err="1" smtClean="0"/>
              <a:t>i</a:t>
            </a:r>
            <a:r>
              <a:rPr lang="en-US" sz="1800" dirty="0" smtClean="0"/>
              <a:t>;  double *p, *g;</a:t>
            </a:r>
          </a:p>
          <a:p>
            <a:r>
              <a:rPr lang="en-US" sz="1800" dirty="0" smtClean="0"/>
              <a:t>  </a:t>
            </a:r>
            <a:r>
              <a:rPr lang="en-US" sz="1800" dirty="0" err="1" smtClean="0"/>
              <a:t>cout</a:t>
            </a:r>
            <a:r>
              <a:rPr lang="en-US" sz="1800" dirty="0" smtClean="0"/>
              <a:t>&lt;&lt;"</a:t>
            </a:r>
            <a:r>
              <a:rPr lang="en-US" sz="1800" dirty="0" err="1" smtClean="0"/>
              <a:t>Vvedite</a:t>
            </a:r>
            <a:r>
              <a:rPr lang="en-US" sz="1800" dirty="0" smtClean="0"/>
              <a:t> </a:t>
            </a:r>
            <a:r>
              <a:rPr lang="en-US" sz="1800" dirty="0" err="1" smtClean="0"/>
              <a:t>massiv</a:t>
            </a:r>
            <a:r>
              <a:rPr lang="en-US" sz="1800" dirty="0" smtClean="0"/>
              <a:t>\n";</a:t>
            </a:r>
          </a:p>
          <a:p>
            <a:r>
              <a:rPr lang="en-US" sz="1800" dirty="0" smtClean="0"/>
              <a:t>  for (</a:t>
            </a:r>
            <a:r>
              <a:rPr lang="en-US" sz="1800" dirty="0" err="1" smtClean="0"/>
              <a:t>i</a:t>
            </a:r>
            <a:r>
              <a:rPr lang="en-US" sz="1800" dirty="0" smtClean="0"/>
              <a:t>=0; </a:t>
            </a:r>
            <a:r>
              <a:rPr lang="en-US" sz="1800" dirty="0" err="1" smtClean="0"/>
              <a:t>i</a:t>
            </a:r>
            <a:r>
              <a:rPr lang="en-US" sz="1800" dirty="0" smtClean="0"/>
              <a:t>&lt;n; </a:t>
            </a:r>
            <a:r>
              <a:rPr lang="en-US" sz="1800" dirty="0" err="1" smtClean="0"/>
              <a:t>i</a:t>
            </a:r>
            <a:r>
              <a:rPr lang="en-US" sz="1800" dirty="0" smtClean="0"/>
              <a:t>++)         </a:t>
            </a:r>
          </a:p>
          <a:p>
            <a:r>
              <a:rPr lang="en-US" sz="1800" dirty="0" smtClean="0"/>
              <a:t>     </a:t>
            </a:r>
            <a:r>
              <a:rPr lang="en-US" sz="1800" dirty="0" err="1" smtClean="0"/>
              <a:t>cin</a:t>
            </a:r>
            <a:r>
              <a:rPr lang="en-US" sz="1800" dirty="0" smtClean="0"/>
              <a:t>&gt;&gt;a[</a:t>
            </a:r>
            <a:r>
              <a:rPr lang="en-US" sz="1800" dirty="0" err="1" smtClean="0"/>
              <a:t>i</a:t>
            </a:r>
            <a:r>
              <a:rPr lang="en-US" sz="1800" dirty="0" smtClean="0"/>
              <a:t>];  </a:t>
            </a:r>
          </a:p>
          <a:p>
            <a:r>
              <a:rPr lang="en-US" sz="1800" dirty="0" smtClean="0"/>
              <a:t>  </a:t>
            </a:r>
            <a:r>
              <a:rPr lang="en-US" sz="1800" dirty="0" err="1" smtClean="0"/>
              <a:t>i</a:t>
            </a:r>
            <a:r>
              <a:rPr lang="en-US" sz="1800" dirty="0" smtClean="0"/>
              <a:t> = 0;</a:t>
            </a:r>
          </a:p>
          <a:p>
            <a:r>
              <a:rPr lang="en-US" sz="1800" dirty="0" smtClean="0"/>
              <a:t>  p = a;  </a:t>
            </a:r>
          </a:p>
          <a:p>
            <a:r>
              <a:rPr lang="en-US" sz="1800" dirty="0" smtClean="0"/>
              <a:t>  g = </a:t>
            </a:r>
            <a:r>
              <a:rPr lang="en-US" sz="1800" dirty="0" err="1" smtClean="0"/>
              <a:t>a+n</a:t>
            </a:r>
            <a:r>
              <a:rPr lang="en-US" sz="1800" dirty="0" smtClean="0"/>
              <a:t>;  </a:t>
            </a:r>
          </a:p>
          <a:p>
            <a:r>
              <a:rPr lang="en-US" sz="1800" dirty="0" smtClean="0"/>
              <a:t>  while (p &lt; g) {</a:t>
            </a:r>
          </a:p>
          <a:p>
            <a:r>
              <a:rPr lang="en-US" sz="1800" dirty="0" smtClean="0"/>
              <a:t>     s +=*p;</a:t>
            </a:r>
          </a:p>
          <a:p>
            <a:r>
              <a:rPr lang="en-US" sz="1800" dirty="0" smtClean="0"/>
              <a:t>     ++p;       } </a:t>
            </a:r>
          </a:p>
          <a:p>
            <a:r>
              <a:rPr lang="en-US" sz="1800" dirty="0" smtClean="0"/>
              <a:t>  </a:t>
            </a:r>
            <a:r>
              <a:rPr lang="en-US" sz="1800" dirty="0" err="1" smtClean="0"/>
              <a:t>cout</a:t>
            </a:r>
            <a:r>
              <a:rPr lang="en-US" sz="1800" dirty="0" smtClean="0"/>
              <a:t>&lt;&lt;"</a:t>
            </a:r>
            <a:r>
              <a:rPr lang="en-US" sz="1800" dirty="0" err="1" smtClean="0"/>
              <a:t>Cymma</a:t>
            </a:r>
            <a:r>
              <a:rPr lang="en-US" sz="1800" dirty="0" smtClean="0"/>
              <a:t> </a:t>
            </a:r>
            <a:r>
              <a:rPr lang="en-US" sz="1800" dirty="0" err="1" smtClean="0"/>
              <a:t>elementov</a:t>
            </a:r>
            <a:r>
              <a:rPr lang="en-US" sz="1800" dirty="0" smtClean="0"/>
              <a:t> </a:t>
            </a:r>
            <a:r>
              <a:rPr lang="en-US" sz="1800" dirty="0" err="1" smtClean="0"/>
              <a:t>massiva</a:t>
            </a:r>
            <a:r>
              <a:rPr lang="en-US" sz="1800" dirty="0" smtClean="0"/>
              <a:t> = "&lt;&lt;s&lt;&lt;</a:t>
            </a:r>
            <a:r>
              <a:rPr lang="en-US" sz="1800" dirty="0" err="1" smtClean="0"/>
              <a:t>endl</a:t>
            </a:r>
            <a:r>
              <a:rPr lang="en-US" sz="1800" dirty="0" smtClean="0"/>
              <a:t>;</a:t>
            </a:r>
          </a:p>
          <a:p>
            <a:r>
              <a:rPr lang="en-US" sz="1800" dirty="0" smtClean="0"/>
              <a:t>  system("Pause");</a:t>
            </a:r>
          </a:p>
          <a:p>
            <a:r>
              <a:rPr lang="en-US" sz="1800" dirty="0" smtClean="0"/>
              <a:t>}</a:t>
            </a:r>
            <a:endParaRPr lang="ru-RU" sz="1800" dirty="0" smtClean="0"/>
          </a:p>
        </p:txBody>
      </p:sp>
      <p:pic>
        <p:nvPicPr>
          <p:cNvPr id="5" name="Рисунок 4"/>
          <p:cNvPicPr/>
          <p:nvPr/>
        </p:nvPicPr>
        <p:blipFill>
          <a:blip r:embed="rId4"/>
          <a:srcRect l="19144" t="18992" r="40493" b="28101"/>
          <a:stretch>
            <a:fillRect/>
          </a:stretch>
        </p:blipFill>
        <p:spPr bwMode="auto">
          <a:xfrm>
            <a:off x="2500298" y="642918"/>
            <a:ext cx="6643702" cy="60007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260350"/>
            <a:ext cx="7315200" cy="765175"/>
          </a:xfrm>
          <a:noFill/>
          <a:ln/>
        </p:spPr>
        <p:txBody>
          <a:bodyPr lIns="92075" tIns="46038" rIns="92075" bIns="46038"/>
          <a:lstStyle/>
          <a:p>
            <a:r>
              <a:rPr lang="ru-RU" sz="4600" dirty="0" smtClean="0">
                <a:latin typeface="Georgia" pitchFamily="18" charset="0"/>
              </a:rPr>
              <a:t>Массивы</a:t>
            </a:r>
            <a:endParaRPr lang="ru-RU" sz="4600" dirty="0">
              <a:latin typeface="Georgia" pitchFamily="18" charset="0"/>
            </a:endParaRPr>
          </a:p>
        </p:txBody>
      </p:sp>
      <p:graphicFrame>
        <p:nvGraphicFramePr>
          <p:cNvPr id="133125" name="Rectangle 5"/>
          <p:cNvGraphicFramePr>
            <a:graphicFrameLocks/>
          </p:cNvGraphicFramePr>
          <p:nvPr>
            <p:ph sz="half" idx="1"/>
          </p:nvPr>
        </p:nvGraphicFramePr>
        <p:xfrm>
          <a:off x="914400" y="2882900"/>
          <a:ext cx="3695700" cy="2463800"/>
        </p:xfrm>
        <a:graphic>
          <a:graphicData uri="http://schemas.openxmlformats.org/presentationml/2006/ole">
            <p:oleObj spid="_x0000_s216066" name="Формула" r:id="rId3" imgW="0" imgH="0" progId="Equation.3">
              <p:embed/>
            </p:oleObj>
          </a:graphicData>
        </a:graphic>
      </p:graphicFrame>
      <p:sp>
        <p:nvSpPr>
          <p:cNvPr id="133123" name="Text Box 3"/>
          <p:cNvSpPr txBox="1">
            <a:spLocks noChangeArrowheads="1"/>
          </p:cNvSpPr>
          <p:nvPr/>
        </p:nvSpPr>
        <p:spPr bwMode="auto">
          <a:xfrm>
            <a:off x="379436" y="954193"/>
            <a:ext cx="8715404" cy="6488956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r>
              <a:rPr lang="ru-RU" sz="2200" b="1" i="1" dirty="0"/>
              <a:t>Динамическое</a:t>
            </a:r>
            <a:r>
              <a:rPr lang="ru-RU" sz="2200" dirty="0"/>
              <a:t> </a:t>
            </a:r>
            <a:r>
              <a:rPr lang="ru-RU" sz="2200" b="1" i="1" dirty="0"/>
              <a:t>размещение</a:t>
            </a:r>
            <a:r>
              <a:rPr lang="ru-RU" sz="2200" dirty="0"/>
              <a:t> массивов осуществляется с помощью библиотечных функций: </a:t>
            </a:r>
            <a:r>
              <a:rPr lang="ru-RU" sz="2200" dirty="0" err="1"/>
              <a:t>calloc</a:t>
            </a:r>
            <a:r>
              <a:rPr lang="ru-RU" sz="2200" dirty="0"/>
              <a:t>() и </a:t>
            </a:r>
            <a:r>
              <a:rPr lang="en-US" sz="2200" dirty="0"/>
              <a:t>m</a:t>
            </a:r>
            <a:r>
              <a:rPr lang="ru-RU" sz="2200" dirty="0" err="1"/>
              <a:t>alloc</a:t>
            </a:r>
            <a:r>
              <a:rPr lang="ru-RU" sz="2200" dirty="0"/>
              <a:t>(). </a:t>
            </a:r>
          </a:p>
          <a:p>
            <a:r>
              <a:rPr lang="ru-RU" sz="2200" dirty="0" smtClean="0"/>
              <a:t>Для </a:t>
            </a:r>
            <a:r>
              <a:rPr lang="ru-RU" sz="2200" dirty="0"/>
              <a:t>этого необходимо описать указатель и присваивать ему значение при помощи функции </a:t>
            </a:r>
            <a:r>
              <a:rPr lang="ru-RU" sz="2200" dirty="0" err="1"/>
              <a:t>calloc</a:t>
            </a:r>
            <a:r>
              <a:rPr lang="ru-RU" sz="2200" dirty="0"/>
              <a:t>. Одномерный массив </a:t>
            </a:r>
            <a:r>
              <a:rPr lang="ru-RU" sz="2200" dirty="0" err="1"/>
              <a:t>a</a:t>
            </a:r>
            <a:r>
              <a:rPr lang="ru-RU" sz="2200" dirty="0"/>
              <a:t>[10] из элементов типа </a:t>
            </a:r>
            <a:r>
              <a:rPr lang="ru-RU" sz="2200" dirty="0" err="1"/>
              <a:t>float</a:t>
            </a:r>
            <a:r>
              <a:rPr lang="ru-RU" sz="2200" dirty="0"/>
              <a:t> можно создать следующим образом</a:t>
            </a:r>
          </a:p>
          <a:p>
            <a:pPr lvl="1">
              <a:spcBef>
                <a:spcPts val="600"/>
              </a:spcBef>
            </a:pPr>
            <a:r>
              <a:rPr lang="en-US" b="1" i="1" dirty="0" smtClean="0"/>
              <a:t>#include &lt;</a:t>
            </a:r>
            <a:r>
              <a:rPr lang="en-US" b="1" i="1" dirty="0" err="1" smtClean="0"/>
              <a:t>stdio.h</a:t>
            </a:r>
            <a:r>
              <a:rPr lang="en-US" b="1" i="1" dirty="0" smtClean="0"/>
              <a:t>&gt;</a:t>
            </a:r>
            <a:endParaRPr lang="ru-RU" b="1" i="1" dirty="0" smtClean="0"/>
          </a:p>
          <a:p>
            <a:pPr lvl="1">
              <a:spcBef>
                <a:spcPts val="600"/>
              </a:spcBef>
            </a:pPr>
            <a:r>
              <a:rPr lang="ru-RU" dirty="0" err="1" smtClean="0">
                <a:solidFill>
                  <a:srgbClr val="002060"/>
                </a:solidFill>
              </a:rPr>
              <a:t>float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>
                <a:solidFill>
                  <a:srgbClr val="002060"/>
                </a:solidFill>
              </a:rPr>
              <a:t>*</a:t>
            </a:r>
            <a:r>
              <a:rPr lang="ru-RU" dirty="0" err="1">
                <a:solidFill>
                  <a:srgbClr val="002060"/>
                </a:solidFill>
              </a:rPr>
              <a:t>a</a:t>
            </a:r>
            <a:r>
              <a:rPr lang="ru-RU" dirty="0">
                <a:solidFill>
                  <a:srgbClr val="002060"/>
                </a:solidFill>
              </a:rPr>
              <a:t>; </a:t>
            </a:r>
            <a:endParaRPr lang="en-US" dirty="0" smtClean="0">
              <a:solidFill>
                <a:srgbClr val="002060"/>
              </a:solidFill>
            </a:endParaRPr>
          </a:p>
          <a:p>
            <a:pPr lvl="1">
              <a:spcBef>
                <a:spcPts val="600"/>
              </a:spcBef>
            </a:pPr>
            <a:r>
              <a:rPr lang="ru-RU" dirty="0" err="1" smtClean="0">
                <a:solidFill>
                  <a:srgbClr val="002060"/>
                </a:solidFill>
              </a:rPr>
              <a:t>a</a:t>
            </a:r>
            <a:r>
              <a:rPr lang="ru-RU" dirty="0" err="1">
                <a:solidFill>
                  <a:srgbClr val="002060"/>
                </a:solidFill>
              </a:rPr>
              <a:t>=</a:t>
            </a:r>
            <a:r>
              <a:rPr lang="ru-RU" dirty="0">
                <a:solidFill>
                  <a:srgbClr val="002060"/>
                </a:solidFill>
              </a:rPr>
              <a:t>(</a:t>
            </a:r>
            <a:r>
              <a:rPr lang="ru-RU" dirty="0" err="1">
                <a:solidFill>
                  <a:srgbClr val="002060"/>
                </a:solidFill>
              </a:rPr>
              <a:t>float</a:t>
            </a:r>
            <a:r>
              <a:rPr lang="ru-RU" dirty="0">
                <a:solidFill>
                  <a:srgbClr val="002060"/>
                </a:solidFill>
              </a:rPr>
              <a:t>*)(</a:t>
            </a:r>
            <a:r>
              <a:rPr lang="ru-RU" dirty="0" err="1">
                <a:solidFill>
                  <a:srgbClr val="002060"/>
                </a:solidFill>
              </a:rPr>
              <a:t>calloc</a:t>
            </a:r>
            <a:r>
              <a:rPr lang="ru-RU" dirty="0">
                <a:solidFill>
                  <a:srgbClr val="002060"/>
                </a:solidFill>
              </a:rPr>
              <a:t>(10,sizeof(</a:t>
            </a:r>
            <a:r>
              <a:rPr lang="ru-RU" dirty="0" err="1">
                <a:solidFill>
                  <a:srgbClr val="002060"/>
                </a:solidFill>
              </a:rPr>
              <a:t>float</a:t>
            </a:r>
            <a:r>
              <a:rPr lang="ru-RU" dirty="0">
                <a:solidFill>
                  <a:srgbClr val="002060"/>
                </a:solidFill>
              </a:rPr>
              <a:t>)); </a:t>
            </a:r>
            <a:endParaRPr lang="ru-RU" dirty="0" smtClean="0">
              <a:solidFill>
                <a:srgbClr val="002060"/>
              </a:solidFill>
            </a:endParaRPr>
          </a:p>
          <a:p>
            <a:pPr>
              <a:spcBef>
                <a:spcPts val="600"/>
              </a:spcBef>
            </a:pPr>
            <a:r>
              <a:rPr lang="ru-RU" dirty="0"/>
              <a:t>Следует только помнить, что ненужную для дальнейшего выполнения программы память следует освобождать при помощи функции </a:t>
            </a:r>
            <a:r>
              <a:rPr lang="ru-RU" b="1" i="1" dirty="0" err="1">
                <a:solidFill>
                  <a:srgbClr val="002060"/>
                </a:solidFill>
              </a:rPr>
              <a:t>free</a:t>
            </a:r>
            <a:r>
              <a:rPr lang="ru-RU" dirty="0" smtClean="0"/>
              <a:t>.</a:t>
            </a:r>
          </a:p>
          <a:p>
            <a:r>
              <a:rPr lang="ru-RU" dirty="0" smtClean="0"/>
              <a:t>Для определения необходимого объема памяти используется функция </a:t>
            </a:r>
            <a:r>
              <a:rPr lang="ru-RU" b="1" i="1" dirty="0" err="1" smtClean="0"/>
              <a:t>sizeof</a:t>
            </a:r>
            <a:r>
              <a:rPr lang="ru-RU" dirty="0" smtClean="0"/>
              <a:t>:  </a:t>
            </a:r>
          </a:p>
          <a:p>
            <a:pPr lvl="2"/>
            <a:r>
              <a:rPr lang="ru-RU" b="1" i="1" dirty="0" err="1" smtClean="0">
                <a:solidFill>
                  <a:srgbClr val="002060"/>
                </a:solidFill>
              </a:rPr>
              <a:t>sizeof</a:t>
            </a:r>
            <a:r>
              <a:rPr lang="ru-RU" dirty="0" smtClean="0">
                <a:solidFill>
                  <a:srgbClr val="002060"/>
                </a:solidFill>
              </a:rPr>
              <a:t> (выражение)</a:t>
            </a:r>
          </a:p>
          <a:p>
            <a:pPr lvl="2"/>
            <a:r>
              <a:rPr lang="ru-RU" b="1" i="1" dirty="0" err="1" smtClean="0">
                <a:solidFill>
                  <a:srgbClr val="002060"/>
                </a:solidFill>
              </a:rPr>
              <a:t>sizeof</a:t>
            </a:r>
            <a:r>
              <a:rPr lang="ru-RU" dirty="0" smtClean="0">
                <a:solidFill>
                  <a:srgbClr val="002060"/>
                </a:solidFill>
              </a:rPr>
              <a:t> (тип)</a:t>
            </a:r>
          </a:p>
          <a:p>
            <a:pPr>
              <a:spcBef>
                <a:spcPts val="600"/>
              </a:spcBef>
            </a:pPr>
            <a:endParaRPr lang="en-US" dirty="0" smtClean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260350"/>
            <a:ext cx="7315200" cy="765175"/>
          </a:xfrm>
          <a:noFill/>
          <a:ln/>
        </p:spPr>
        <p:txBody>
          <a:bodyPr lIns="92075" tIns="46038" rIns="92075" bIns="46038"/>
          <a:lstStyle/>
          <a:p>
            <a:r>
              <a:rPr lang="ru-RU" sz="4600" dirty="0" smtClean="0">
                <a:latin typeface="Georgia" pitchFamily="18" charset="0"/>
              </a:rPr>
              <a:t>Массивы</a:t>
            </a:r>
            <a:endParaRPr lang="ru-RU" sz="4600" dirty="0">
              <a:latin typeface="Georgia" pitchFamily="18" charset="0"/>
            </a:endParaRPr>
          </a:p>
        </p:txBody>
      </p:sp>
      <p:graphicFrame>
        <p:nvGraphicFramePr>
          <p:cNvPr id="133125" name="Rectangle 5"/>
          <p:cNvGraphicFramePr>
            <a:graphicFrameLocks/>
          </p:cNvGraphicFramePr>
          <p:nvPr>
            <p:ph sz="half" idx="1"/>
          </p:nvPr>
        </p:nvGraphicFramePr>
        <p:xfrm>
          <a:off x="914400" y="2882900"/>
          <a:ext cx="3695700" cy="2463800"/>
        </p:xfrm>
        <a:graphic>
          <a:graphicData uri="http://schemas.openxmlformats.org/presentationml/2006/ole">
            <p:oleObj spid="_x0000_s210946" name="Формула" r:id="rId3" imgW="0" imgH="0" progId="Equation.3">
              <p:embed/>
            </p:oleObj>
          </a:graphicData>
        </a:graphic>
      </p:graphicFrame>
      <p:sp>
        <p:nvSpPr>
          <p:cNvPr id="133123" name="Text Box 3"/>
          <p:cNvSpPr txBox="1">
            <a:spLocks noChangeArrowheads="1"/>
          </p:cNvSpPr>
          <p:nvPr/>
        </p:nvSpPr>
        <p:spPr bwMode="auto">
          <a:xfrm>
            <a:off x="379436" y="954193"/>
            <a:ext cx="8715404" cy="562205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r>
              <a:rPr lang="ru-RU" sz="2000" dirty="0" smtClean="0"/>
              <a:t>Для </a:t>
            </a:r>
            <a:r>
              <a:rPr lang="ru-RU" sz="2000" dirty="0"/>
              <a:t>создания двумерного массива </a:t>
            </a:r>
            <a:r>
              <a:rPr lang="ru-RU" sz="2000" dirty="0" smtClean="0"/>
              <a:t>необходимо </a:t>
            </a:r>
            <a:r>
              <a:rPr lang="ru-RU" sz="2000" dirty="0"/>
              <a:t>распределить память для массива указателей на одномерные массивы, а затем распределять память для одномерных массивов. </a:t>
            </a:r>
            <a:endParaRPr lang="en-US" sz="2000" dirty="0" smtClean="0"/>
          </a:p>
          <a:p>
            <a:r>
              <a:rPr lang="ru-RU" sz="2000" dirty="0" smtClean="0"/>
              <a:t>Пусть</a:t>
            </a:r>
            <a:r>
              <a:rPr lang="ru-RU" sz="2000" dirty="0"/>
              <a:t>, например, требуется создать массив </a:t>
            </a:r>
            <a:r>
              <a:rPr lang="ru-RU" sz="2000" dirty="0" err="1"/>
              <a:t>a</a:t>
            </a:r>
            <a:r>
              <a:rPr lang="ru-RU" sz="2000" dirty="0"/>
              <a:t>[</a:t>
            </a:r>
            <a:r>
              <a:rPr lang="ru-RU" sz="2000" dirty="0" err="1"/>
              <a:t>n</a:t>
            </a:r>
            <a:r>
              <a:rPr lang="ru-RU" sz="2000" dirty="0"/>
              <a:t>][</a:t>
            </a:r>
            <a:r>
              <a:rPr lang="ru-RU" sz="2000" dirty="0" err="1"/>
              <a:t>m</a:t>
            </a:r>
            <a:r>
              <a:rPr lang="ru-RU" sz="2000" dirty="0" smtClean="0"/>
              <a:t>]:</a:t>
            </a:r>
            <a:endParaRPr lang="ru-RU" sz="2000" dirty="0"/>
          </a:p>
          <a:p>
            <a:r>
              <a:rPr lang="ru-RU" sz="2000" dirty="0">
                <a:solidFill>
                  <a:srgbClr val="002060"/>
                </a:solidFill>
              </a:rPr>
              <a:t>#</a:t>
            </a:r>
            <a:r>
              <a:rPr lang="ru-RU" sz="2000" dirty="0" err="1">
                <a:solidFill>
                  <a:srgbClr val="002060"/>
                </a:solidFill>
              </a:rPr>
              <a:t>include</a:t>
            </a:r>
            <a:r>
              <a:rPr lang="ru-RU" sz="2000" dirty="0">
                <a:solidFill>
                  <a:srgbClr val="002060"/>
                </a:solidFill>
              </a:rPr>
              <a:t> </a:t>
            </a:r>
            <a:r>
              <a:rPr lang="en-US" sz="2000" dirty="0" smtClean="0">
                <a:solidFill>
                  <a:srgbClr val="002060"/>
                </a:solidFill>
              </a:rPr>
              <a:t> </a:t>
            </a:r>
            <a:endParaRPr lang="ru-RU" sz="2000" dirty="0" smtClean="0">
              <a:solidFill>
                <a:srgbClr val="002060"/>
              </a:solidFill>
            </a:endParaRPr>
          </a:p>
          <a:p>
            <a:r>
              <a:rPr lang="ru-RU" sz="2000" dirty="0" err="1" smtClean="0">
                <a:solidFill>
                  <a:srgbClr val="002060"/>
                </a:solidFill>
              </a:rPr>
              <a:t>int</a:t>
            </a:r>
            <a:r>
              <a:rPr lang="ru-RU" sz="2000" dirty="0" smtClean="0">
                <a:solidFill>
                  <a:srgbClr val="002060"/>
                </a:solidFill>
              </a:rPr>
              <a:t>  </a:t>
            </a:r>
            <a:r>
              <a:rPr lang="ru-RU" sz="2000" dirty="0" err="1" smtClean="0">
                <a:solidFill>
                  <a:srgbClr val="002060"/>
                </a:solidFill>
              </a:rPr>
              <a:t>main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>
                <a:solidFill>
                  <a:srgbClr val="002060"/>
                </a:solidFill>
              </a:rPr>
              <a:t>() </a:t>
            </a:r>
            <a:endParaRPr lang="ru-RU" sz="2000" dirty="0" smtClean="0">
              <a:solidFill>
                <a:srgbClr val="002060"/>
              </a:solidFill>
            </a:endParaRPr>
          </a:p>
          <a:p>
            <a:r>
              <a:rPr lang="ru-RU" sz="2000" dirty="0" smtClean="0">
                <a:solidFill>
                  <a:srgbClr val="002060"/>
                </a:solidFill>
              </a:rPr>
              <a:t>{ </a:t>
            </a:r>
            <a:r>
              <a:rPr lang="ru-RU" sz="2000" dirty="0" err="1">
                <a:solidFill>
                  <a:srgbClr val="002060"/>
                </a:solidFill>
              </a:rPr>
              <a:t>double</a:t>
            </a:r>
            <a:r>
              <a:rPr lang="ru-RU" sz="2000" dirty="0">
                <a:solidFill>
                  <a:srgbClr val="002060"/>
                </a:solidFill>
              </a:rPr>
              <a:t> **</a:t>
            </a:r>
            <a:r>
              <a:rPr lang="ru-RU" sz="2000" dirty="0" err="1">
                <a:solidFill>
                  <a:srgbClr val="002060"/>
                </a:solidFill>
              </a:rPr>
              <a:t>a</a:t>
            </a:r>
            <a:r>
              <a:rPr lang="ru-RU" sz="2000" dirty="0">
                <a:solidFill>
                  <a:srgbClr val="002060"/>
                </a:solidFill>
              </a:rPr>
              <a:t>; </a:t>
            </a:r>
            <a:r>
              <a:rPr lang="en-US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smtClean="0">
                <a:solidFill>
                  <a:srgbClr val="002060"/>
                </a:solidFill>
              </a:rPr>
              <a:t>   </a:t>
            </a:r>
            <a:r>
              <a:rPr lang="ru-RU" sz="2000" dirty="0" err="1" smtClean="0">
                <a:solidFill>
                  <a:srgbClr val="002060"/>
                </a:solidFill>
              </a:rPr>
              <a:t>int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>
                <a:solidFill>
                  <a:srgbClr val="002060"/>
                </a:solidFill>
              </a:rPr>
              <a:t>n</a:t>
            </a:r>
            <a:r>
              <a:rPr lang="ru-RU" sz="2000" dirty="0" smtClean="0">
                <a:solidFill>
                  <a:srgbClr val="002060"/>
                </a:solidFill>
              </a:rPr>
              <a:t>, </a:t>
            </a:r>
            <a:r>
              <a:rPr lang="ru-RU" sz="2000" dirty="0" err="1" smtClean="0">
                <a:solidFill>
                  <a:srgbClr val="002060"/>
                </a:solidFill>
              </a:rPr>
              <a:t>m</a:t>
            </a:r>
            <a:r>
              <a:rPr lang="ru-RU" sz="2000" dirty="0" smtClean="0">
                <a:solidFill>
                  <a:srgbClr val="002060"/>
                </a:solidFill>
              </a:rPr>
              <a:t>, </a:t>
            </a:r>
            <a:r>
              <a:rPr lang="ru-RU" sz="2000" dirty="0" err="1" smtClean="0">
                <a:solidFill>
                  <a:srgbClr val="002060"/>
                </a:solidFill>
              </a:rPr>
              <a:t>i</a:t>
            </a:r>
            <a:r>
              <a:rPr lang="ru-RU" sz="2000" dirty="0">
                <a:solidFill>
                  <a:srgbClr val="002060"/>
                </a:solidFill>
              </a:rPr>
              <a:t>; </a:t>
            </a:r>
            <a:endParaRPr lang="ru-RU" sz="2000" dirty="0" smtClean="0">
              <a:solidFill>
                <a:srgbClr val="002060"/>
              </a:solidFill>
            </a:endParaRPr>
          </a:p>
          <a:p>
            <a:r>
              <a:rPr lang="ru-RU" sz="2000" dirty="0">
                <a:solidFill>
                  <a:srgbClr val="002060"/>
                </a:solidFill>
              </a:rPr>
              <a:t> </a:t>
            </a:r>
            <a:r>
              <a:rPr lang="ru-RU" sz="2000" dirty="0" smtClean="0">
                <a:solidFill>
                  <a:srgbClr val="002060"/>
                </a:solidFill>
              </a:rPr>
              <a:t>  </a:t>
            </a:r>
            <a:r>
              <a:rPr lang="en-US" sz="2000" dirty="0" err="1" smtClean="0">
                <a:solidFill>
                  <a:srgbClr val="002060"/>
                </a:solidFill>
              </a:rPr>
              <a:t>printf</a:t>
            </a:r>
            <a:r>
              <a:rPr lang="en-US" sz="2000" dirty="0" smtClean="0">
                <a:solidFill>
                  <a:srgbClr val="002060"/>
                </a:solidFill>
              </a:rPr>
              <a:t>(</a:t>
            </a:r>
            <a:r>
              <a:rPr lang="ru-RU" sz="2000" dirty="0" smtClean="0">
                <a:solidFill>
                  <a:srgbClr val="002060"/>
                </a:solidFill>
              </a:rPr>
              <a:t>"</a:t>
            </a:r>
            <a:r>
              <a:rPr lang="en-US" sz="2000" dirty="0" err="1" smtClean="0">
                <a:solidFill>
                  <a:srgbClr val="002060"/>
                </a:solidFill>
              </a:rPr>
              <a:t>Vvedite</a:t>
            </a:r>
            <a:r>
              <a:rPr lang="en-US" sz="2000" dirty="0" smtClean="0">
                <a:solidFill>
                  <a:srgbClr val="002060"/>
                </a:solidFill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</a:rPr>
              <a:t>razmernosti</a:t>
            </a:r>
            <a:r>
              <a:rPr lang="en-US" sz="2000" dirty="0" smtClean="0">
                <a:solidFill>
                  <a:srgbClr val="002060"/>
                </a:solidFill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</a:rPr>
              <a:t>massiva</a:t>
            </a:r>
            <a:r>
              <a:rPr lang="en-US" sz="2000" dirty="0" smtClean="0">
                <a:solidFill>
                  <a:srgbClr val="002060"/>
                </a:solidFill>
              </a:rPr>
              <a:t> \n</a:t>
            </a:r>
            <a:r>
              <a:rPr lang="ru-RU" sz="2000" dirty="0" smtClean="0">
                <a:solidFill>
                  <a:srgbClr val="002060"/>
                </a:solidFill>
              </a:rPr>
              <a:t>“</a:t>
            </a:r>
            <a:r>
              <a:rPr lang="en-US" sz="2000" dirty="0" smtClean="0">
                <a:solidFill>
                  <a:srgbClr val="002060"/>
                </a:solidFill>
              </a:rPr>
              <a:t>);</a:t>
            </a:r>
            <a:endParaRPr lang="ru-RU" sz="2000" dirty="0" smtClean="0">
              <a:solidFill>
                <a:srgbClr val="002060"/>
              </a:solidFill>
            </a:endParaRPr>
          </a:p>
          <a:p>
            <a:r>
              <a:rPr lang="ru-RU" sz="2000" dirty="0" smtClean="0">
                <a:solidFill>
                  <a:srgbClr val="002060"/>
                </a:solidFill>
              </a:rPr>
              <a:t>   </a:t>
            </a:r>
            <a:r>
              <a:rPr lang="ru-RU" sz="2000" dirty="0" err="1" smtClean="0">
                <a:solidFill>
                  <a:srgbClr val="002060"/>
                </a:solidFill>
              </a:rPr>
              <a:t>scanf</a:t>
            </a:r>
            <a:r>
              <a:rPr lang="ru-RU" sz="2000" dirty="0">
                <a:solidFill>
                  <a:srgbClr val="002060"/>
                </a:solidFill>
              </a:rPr>
              <a:t>("%</a:t>
            </a:r>
            <a:r>
              <a:rPr lang="ru-RU" sz="2000" dirty="0" err="1" smtClean="0">
                <a:solidFill>
                  <a:srgbClr val="002060"/>
                </a:solidFill>
              </a:rPr>
              <a:t>d%d</a:t>
            </a:r>
            <a:r>
              <a:rPr lang="ru-RU" sz="2000" dirty="0">
                <a:solidFill>
                  <a:srgbClr val="002060"/>
                </a:solidFill>
              </a:rPr>
              <a:t>",&amp;</a:t>
            </a:r>
            <a:r>
              <a:rPr lang="ru-RU" sz="2000" dirty="0" err="1">
                <a:solidFill>
                  <a:srgbClr val="002060"/>
                </a:solidFill>
              </a:rPr>
              <a:t>n,&amp;m</a:t>
            </a:r>
            <a:r>
              <a:rPr lang="ru-RU" sz="2000" dirty="0">
                <a:solidFill>
                  <a:srgbClr val="002060"/>
                </a:solidFill>
              </a:rPr>
              <a:t>); </a:t>
            </a:r>
            <a:endParaRPr lang="ru-RU" sz="2000" dirty="0" smtClean="0">
              <a:solidFill>
                <a:srgbClr val="002060"/>
              </a:solidFill>
            </a:endParaRPr>
          </a:p>
          <a:p>
            <a:r>
              <a:rPr lang="ru-RU" sz="2000" dirty="0" smtClean="0">
                <a:solidFill>
                  <a:srgbClr val="002060"/>
                </a:solidFill>
              </a:rPr>
              <a:t>   </a:t>
            </a:r>
            <a:r>
              <a:rPr lang="ru-RU" sz="2000" dirty="0" err="1" smtClean="0">
                <a:solidFill>
                  <a:srgbClr val="002060"/>
                </a:solidFill>
              </a:rPr>
              <a:t>a</a:t>
            </a:r>
            <a:r>
              <a:rPr lang="ru-RU" sz="2000" dirty="0" err="1">
                <a:solidFill>
                  <a:srgbClr val="002060"/>
                </a:solidFill>
              </a:rPr>
              <a:t>=</a:t>
            </a:r>
            <a:r>
              <a:rPr lang="ru-RU" sz="2000" dirty="0">
                <a:solidFill>
                  <a:srgbClr val="002060"/>
                </a:solidFill>
              </a:rPr>
              <a:t>(</a:t>
            </a:r>
            <a:r>
              <a:rPr lang="ru-RU" sz="2000" dirty="0" err="1">
                <a:solidFill>
                  <a:srgbClr val="002060"/>
                </a:solidFill>
              </a:rPr>
              <a:t>double</a:t>
            </a:r>
            <a:r>
              <a:rPr lang="ru-RU" sz="2000" dirty="0">
                <a:solidFill>
                  <a:srgbClr val="002060"/>
                </a:solidFill>
              </a:rPr>
              <a:t> **)</a:t>
            </a:r>
            <a:r>
              <a:rPr lang="ru-RU" sz="2000" dirty="0" err="1">
                <a:solidFill>
                  <a:srgbClr val="002060"/>
                </a:solidFill>
              </a:rPr>
              <a:t>calloc</a:t>
            </a:r>
            <a:r>
              <a:rPr lang="ru-RU" sz="2000" dirty="0">
                <a:solidFill>
                  <a:srgbClr val="002060"/>
                </a:solidFill>
              </a:rPr>
              <a:t>(</a:t>
            </a:r>
            <a:r>
              <a:rPr lang="ru-RU" sz="2000" dirty="0" err="1">
                <a:solidFill>
                  <a:srgbClr val="002060"/>
                </a:solidFill>
              </a:rPr>
              <a:t>m,sizeof</a:t>
            </a:r>
            <a:r>
              <a:rPr lang="ru-RU" sz="2000" dirty="0">
                <a:solidFill>
                  <a:srgbClr val="002060"/>
                </a:solidFill>
              </a:rPr>
              <a:t>(</a:t>
            </a:r>
            <a:r>
              <a:rPr lang="ru-RU" sz="2000" dirty="0" err="1">
                <a:solidFill>
                  <a:srgbClr val="002060"/>
                </a:solidFill>
              </a:rPr>
              <a:t>double</a:t>
            </a:r>
            <a:r>
              <a:rPr lang="ru-RU" sz="2000" dirty="0">
                <a:solidFill>
                  <a:srgbClr val="002060"/>
                </a:solidFill>
              </a:rPr>
              <a:t> *)); </a:t>
            </a:r>
            <a:endParaRPr lang="ru-RU" sz="2000" dirty="0" smtClean="0">
              <a:solidFill>
                <a:srgbClr val="002060"/>
              </a:solidFill>
            </a:endParaRPr>
          </a:p>
          <a:p>
            <a:r>
              <a:rPr lang="ru-RU" sz="2000" dirty="0" smtClean="0">
                <a:solidFill>
                  <a:srgbClr val="002060"/>
                </a:solidFill>
              </a:rPr>
              <a:t>   </a:t>
            </a:r>
            <a:r>
              <a:rPr lang="ru-RU" sz="2000" dirty="0" err="1" smtClean="0">
                <a:solidFill>
                  <a:srgbClr val="002060"/>
                </a:solidFill>
              </a:rPr>
              <a:t>for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>
                <a:solidFill>
                  <a:srgbClr val="002060"/>
                </a:solidFill>
              </a:rPr>
              <a:t>(i=0; </a:t>
            </a:r>
            <a:r>
              <a:rPr lang="ru-RU" sz="2000" dirty="0" err="1" smtClean="0">
                <a:solidFill>
                  <a:srgbClr val="002060"/>
                </a:solidFill>
              </a:rPr>
              <a:t>i</a:t>
            </a:r>
            <a:r>
              <a:rPr lang="ru-RU" sz="2000" dirty="0" smtClean="0">
                <a:solidFill>
                  <a:srgbClr val="002060"/>
                </a:solidFill>
              </a:rPr>
              <a:t>&lt;</a:t>
            </a:r>
            <a:r>
              <a:rPr lang="ru-RU" sz="2000" dirty="0" err="1" smtClean="0">
                <a:solidFill>
                  <a:srgbClr val="002060"/>
                </a:solidFill>
              </a:rPr>
              <a:t>m</a:t>
            </a:r>
            <a:r>
              <a:rPr lang="ru-RU" sz="2000" dirty="0">
                <a:solidFill>
                  <a:srgbClr val="002060"/>
                </a:solidFill>
              </a:rPr>
              <a:t>; </a:t>
            </a:r>
            <a:r>
              <a:rPr lang="ru-RU" sz="2000" dirty="0" err="1">
                <a:solidFill>
                  <a:srgbClr val="002060"/>
                </a:solidFill>
              </a:rPr>
              <a:t>i++</a:t>
            </a:r>
            <a:r>
              <a:rPr lang="ru-RU" sz="2000" dirty="0">
                <a:solidFill>
                  <a:srgbClr val="002060"/>
                </a:solidFill>
              </a:rPr>
              <a:t>) </a:t>
            </a:r>
            <a:endParaRPr lang="ru-RU" sz="2000" dirty="0" smtClean="0">
              <a:solidFill>
                <a:srgbClr val="002060"/>
              </a:solidFill>
            </a:endParaRPr>
          </a:p>
          <a:p>
            <a:r>
              <a:rPr lang="ru-RU" sz="2000" dirty="0" smtClean="0">
                <a:solidFill>
                  <a:srgbClr val="002060"/>
                </a:solidFill>
              </a:rPr>
              <a:t>        </a:t>
            </a:r>
            <a:r>
              <a:rPr lang="ru-RU" sz="2000" dirty="0" err="1" smtClean="0">
                <a:solidFill>
                  <a:srgbClr val="002060"/>
                </a:solidFill>
              </a:rPr>
              <a:t>a</a:t>
            </a:r>
            <a:r>
              <a:rPr lang="ru-RU" sz="2000" dirty="0" smtClean="0">
                <a:solidFill>
                  <a:srgbClr val="002060"/>
                </a:solidFill>
              </a:rPr>
              <a:t>[</a:t>
            </a:r>
            <a:r>
              <a:rPr lang="ru-RU" sz="2000" dirty="0" err="1" smtClean="0">
                <a:solidFill>
                  <a:srgbClr val="002060"/>
                </a:solidFill>
              </a:rPr>
              <a:t>i</a:t>
            </a:r>
            <a:r>
              <a:rPr lang="ru-RU" sz="2000" dirty="0">
                <a:solidFill>
                  <a:srgbClr val="002060"/>
                </a:solidFill>
              </a:rPr>
              <a:t>]=(</a:t>
            </a:r>
            <a:r>
              <a:rPr lang="ru-RU" sz="2000" dirty="0" err="1">
                <a:solidFill>
                  <a:srgbClr val="002060"/>
                </a:solidFill>
              </a:rPr>
              <a:t>double</a:t>
            </a:r>
            <a:r>
              <a:rPr lang="ru-RU" sz="2000" dirty="0">
                <a:solidFill>
                  <a:srgbClr val="002060"/>
                </a:solidFill>
              </a:rPr>
              <a:t> *)</a:t>
            </a:r>
            <a:r>
              <a:rPr lang="ru-RU" sz="2000" dirty="0" err="1">
                <a:solidFill>
                  <a:srgbClr val="002060"/>
                </a:solidFill>
              </a:rPr>
              <a:t>calloc</a:t>
            </a:r>
            <a:r>
              <a:rPr lang="ru-RU" sz="2000" dirty="0">
                <a:solidFill>
                  <a:srgbClr val="002060"/>
                </a:solidFill>
              </a:rPr>
              <a:t>(</a:t>
            </a:r>
            <a:r>
              <a:rPr lang="ru-RU" sz="2000" dirty="0" err="1">
                <a:solidFill>
                  <a:srgbClr val="002060"/>
                </a:solidFill>
              </a:rPr>
              <a:t>n,sizeof</a:t>
            </a:r>
            <a:r>
              <a:rPr lang="ru-RU" sz="2000" dirty="0">
                <a:solidFill>
                  <a:srgbClr val="002060"/>
                </a:solidFill>
              </a:rPr>
              <a:t>(</a:t>
            </a:r>
            <a:r>
              <a:rPr lang="ru-RU" sz="2000" dirty="0" err="1">
                <a:solidFill>
                  <a:srgbClr val="002060"/>
                </a:solidFill>
              </a:rPr>
              <a:t>double</a:t>
            </a:r>
            <a:r>
              <a:rPr lang="ru-RU" sz="2000" dirty="0" smtClean="0">
                <a:solidFill>
                  <a:srgbClr val="002060"/>
                </a:solidFill>
              </a:rPr>
              <a:t>));</a:t>
            </a:r>
          </a:p>
          <a:p>
            <a:r>
              <a:rPr lang="ru-RU" sz="1600" dirty="0" smtClean="0">
                <a:solidFill>
                  <a:srgbClr val="002060"/>
                </a:solidFill>
              </a:rPr>
              <a:t>. </a:t>
            </a:r>
            <a:r>
              <a:rPr lang="ru-RU" sz="1600" dirty="0">
                <a:solidFill>
                  <a:srgbClr val="002060"/>
                </a:solidFill>
              </a:rPr>
              <a:t>. . . . . . . . . . . /* --------- освобождение памяти ----------*/ </a:t>
            </a:r>
            <a:endParaRPr lang="en-US" sz="1600" dirty="0" smtClean="0">
              <a:solidFill>
                <a:srgbClr val="002060"/>
              </a:solidFill>
            </a:endParaRPr>
          </a:p>
          <a:p>
            <a:r>
              <a:rPr lang="en-US" sz="2000" dirty="0" smtClean="0">
                <a:solidFill>
                  <a:srgbClr val="002060"/>
                </a:solidFill>
              </a:rPr>
              <a:t>for </a:t>
            </a:r>
            <a:r>
              <a:rPr lang="en-US" sz="2000" dirty="0">
                <a:solidFill>
                  <a:srgbClr val="002060"/>
                </a:solidFill>
              </a:rPr>
              <a:t>(</a:t>
            </a:r>
            <a:r>
              <a:rPr lang="en-US" sz="2000" dirty="0" err="1">
                <a:solidFill>
                  <a:srgbClr val="002060"/>
                </a:solidFill>
              </a:rPr>
              <a:t>i</a:t>
            </a:r>
            <a:r>
              <a:rPr lang="en-US" sz="2000" dirty="0">
                <a:solidFill>
                  <a:srgbClr val="002060"/>
                </a:solidFill>
              </a:rPr>
              <a:t>=0; </a:t>
            </a:r>
            <a:r>
              <a:rPr lang="en-US" sz="2000" dirty="0" err="1" smtClean="0">
                <a:solidFill>
                  <a:srgbClr val="002060"/>
                </a:solidFill>
              </a:rPr>
              <a:t>i</a:t>
            </a:r>
            <a:r>
              <a:rPr lang="en-US" sz="2000" dirty="0" smtClean="0">
                <a:solidFill>
                  <a:srgbClr val="002060"/>
                </a:solidFill>
              </a:rPr>
              <a:t>&lt;m</a:t>
            </a:r>
            <a:r>
              <a:rPr lang="en-US" sz="2000" dirty="0">
                <a:solidFill>
                  <a:srgbClr val="002060"/>
                </a:solidFill>
              </a:rPr>
              <a:t>; </a:t>
            </a:r>
            <a:r>
              <a:rPr lang="en-US" sz="2000" dirty="0" err="1">
                <a:solidFill>
                  <a:srgbClr val="002060"/>
                </a:solidFill>
              </a:rPr>
              <a:t>i</a:t>
            </a:r>
            <a:r>
              <a:rPr lang="en-US" sz="2000" dirty="0">
                <a:solidFill>
                  <a:srgbClr val="002060"/>
                </a:solidFill>
              </a:rPr>
              <a:t>++) </a:t>
            </a:r>
            <a:endParaRPr lang="en-US" sz="2000" dirty="0" smtClean="0">
              <a:solidFill>
                <a:srgbClr val="002060"/>
              </a:solidFill>
            </a:endParaRPr>
          </a:p>
          <a:p>
            <a:r>
              <a:rPr lang="en-US" sz="2000" dirty="0" smtClean="0">
                <a:solidFill>
                  <a:srgbClr val="002060"/>
                </a:solidFill>
              </a:rPr>
              <a:t>    free </a:t>
            </a:r>
            <a:r>
              <a:rPr lang="en-US" sz="2000" dirty="0">
                <a:solidFill>
                  <a:srgbClr val="002060"/>
                </a:solidFill>
              </a:rPr>
              <a:t>(a[</a:t>
            </a:r>
            <a:r>
              <a:rPr lang="en-US" sz="2000" dirty="0" err="1">
                <a:solidFill>
                  <a:srgbClr val="002060"/>
                </a:solidFill>
              </a:rPr>
              <a:t>i</a:t>
            </a:r>
            <a:r>
              <a:rPr lang="en-US" sz="2000" dirty="0">
                <a:solidFill>
                  <a:srgbClr val="002060"/>
                </a:solidFill>
              </a:rPr>
              <a:t>]); </a:t>
            </a:r>
            <a:endParaRPr lang="en-US" sz="2000" dirty="0" smtClean="0">
              <a:solidFill>
                <a:srgbClr val="002060"/>
              </a:solidFill>
            </a:endParaRPr>
          </a:p>
          <a:p>
            <a:r>
              <a:rPr lang="en-US" sz="2000" dirty="0" smtClean="0">
                <a:solidFill>
                  <a:srgbClr val="002060"/>
                </a:solidFill>
              </a:rPr>
              <a:t> </a:t>
            </a:r>
            <a:r>
              <a:rPr lang="en-US" sz="2000" dirty="0">
                <a:solidFill>
                  <a:srgbClr val="002060"/>
                </a:solidFill>
              </a:rPr>
              <a:t>free (a); </a:t>
            </a:r>
            <a:endParaRPr lang="ru-RU" sz="2000" dirty="0" smtClean="0">
              <a:solidFill>
                <a:srgbClr val="002060"/>
              </a:solidFill>
            </a:endParaRPr>
          </a:p>
          <a:p>
            <a:r>
              <a:rPr lang="ru-RU" sz="2000" dirty="0" smtClean="0">
                <a:solidFill>
                  <a:srgbClr val="002060"/>
                </a:solidFill>
              </a:rPr>
              <a:t>}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188913"/>
            <a:ext cx="8064500" cy="765175"/>
          </a:xfrm>
          <a:noFill/>
          <a:ln/>
        </p:spPr>
        <p:txBody>
          <a:bodyPr lIns="92075" tIns="46038" rIns="92075" bIns="46038"/>
          <a:lstStyle/>
          <a:p>
            <a:r>
              <a:rPr lang="ru-RU" sz="3600">
                <a:latin typeface="Georgia" pitchFamily="18" charset="0"/>
              </a:rPr>
              <a:t>Указатели на многомерные массивы</a:t>
            </a:r>
          </a:p>
        </p:txBody>
      </p:sp>
      <p:graphicFrame>
        <p:nvGraphicFramePr>
          <p:cNvPr id="171011" name="Rectangle 3"/>
          <p:cNvGraphicFramePr>
            <a:graphicFrameLocks/>
          </p:cNvGraphicFramePr>
          <p:nvPr>
            <p:ph sz="half" idx="1"/>
          </p:nvPr>
        </p:nvGraphicFramePr>
        <p:xfrm>
          <a:off x="914400" y="2882900"/>
          <a:ext cx="3695700" cy="2463800"/>
        </p:xfrm>
        <a:graphic>
          <a:graphicData uri="http://schemas.openxmlformats.org/presentationml/2006/ole">
            <p:oleObj spid="_x0000_s212994" name="Формула" r:id="rId3" imgW="0" imgH="0" progId="Equation.3">
              <p:embed/>
            </p:oleObj>
          </a:graphicData>
        </a:graphic>
      </p:graphicFrame>
      <p:sp>
        <p:nvSpPr>
          <p:cNvPr id="171012" name="Text Box 4"/>
          <p:cNvSpPr txBox="1">
            <a:spLocks noChangeArrowheads="1"/>
          </p:cNvSpPr>
          <p:nvPr/>
        </p:nvSpPr>
        <p:spPr bwMode="auto">
          <a:xfrm>
            <a:off x="755650" y="981075"/>
            <a:ext cx="7777163" cy="526732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tabLst>
                <a:tab pos="6096000" algn="l"/>
              </a:tabLst>
            </a:pPr>
            <a:r>
              <a:rPr kumimoji="0" lang="ru-RU" sz="2800"/>
              <a:t>Вспомним, что указатели на многомерные массивы в языке СИ – это массивы элементами которых являются массивы. При объявлении таких массивов в памяти компьютера создается несколько различных объектов. </a:t>
            </a:r>
          </a:p>
          <a:p>
            <a:pPr>
              <a:tabLst>
                <a:tab pos="6096000" algn="l"/>
              </a:tabLst>
            </a:pPr>
            <a:r>
              <a:rPr kumimoji="0" lang="ru-RU" sz="2800"/>
              <a:t>Например при выполнении объявления двумерного массива </a:t>
            </a:r>
            <a:r>
              <a:rPr kumimoji="0" lang="ru-RU" sz="2800" b="1" i="1"/>
              <a:t>int</a:t>
            </a:r>
            <a:r>
              <a:rPr kumimoji="0" lang="ru-RU" sz="2800"/>
              <a:t> </a:t>
            </a:r>
            <a:r>
              <a:rPr kumimoji="0" lang="en-US" sz="2800" b="1" i="1"/>
              <a:t>Mass</a:t>
            </a:r>
            <a:r>
              <a:rPr kumimoji="0" lang="ru-RU" sz="2800"/>
              <a:t>[4][3] в памяти выделяется участок для хранения значения переменной </a:t>
            </a:r>
            <a:r>
              <a:rPr kumimoji="0" lang="en-US" sz="2800" b="1" i="1"/>
              <a:t>Mass</a:t>
            </a:r>
            <a:r>
              <a:rPr kumimoji="0" lang="ru-RU" sz="2800"/>
              <a:t>, которая является указателем на массив из четырех указателей.</a:t>
            </a:r>
            <a:r>
              <a:rPr kumimoji="0" lang="en-US" sz="2800"/>
              <a:t> </a:t>
            </a:r>
            <a:endParaRPr kumimoji="0" lang="ru-RU" sz="2800"/>
          </a:p>
          <a:p>
            <a:pPr>
              <a:tabLst>
                <a:tab pos="6096000" algn="l"/>
              </a:tabLst>
            </a:pPr>
            <a:r>
              <a:rPr kumimoji="0" lang="ru-RU" sz="2800"/>
              <a:t>Выделение памяти показано на следующем слайде</a:t>
            </a:r>
            <a:r>
              <a:rPr kumimoji="0" lang="en-US" sz="2800"/>
              <a:t>:</a:t>
            </a:r>
            <a:endParaRPr kumimoji="0" lang="ru-RU" sz="280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10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1012" grpId="0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188913"/>
            <a:ext cx="8351837" cy="765175"/>
          </a:xfrm>
          <a:noFill/>
          <a:ln/>
        </p:spPr>
        <p:txBody>
          <a:bodyPr lIns="92075" tIns="46038" rIns="92075" bIns="46038"/>
          <a:lstStyle/>
          <a:p>
            <a:r>
              <a:rPr lang="ru-RU" sz="3600">
                <a:latin typeface="Georgia" pitchFamily="18" charset="0"/>
              </a:rPr>
              <a:t>Распределение памяти для двумерного массива</a:t>
            </a:r>
            <a:r>
              <a:rPr lang="ru-RU" sz="3800"/>
              <a:t> </a:t>
            </a:r>
            <a:endParaRPr lang="ru-RU" sz="3600">
              <a:latin typeface="Georgia" pitchFamily="18" charset="0"/>
            </a:endParaRPr>
          </a:p>
        </p:txBody>
      </p:sp>
      <p:graphicFrame>
        <p:nvGraphicFramePr>
          <p:cNvPr id="172035" name="Rectangle 3"/>
          <p:cNvGraphicFramePr>
            <a:graphicFrameLocks/>
          </p:cNvGraphicFramePr>
          <p:nvPr>
            <p:ph sz="half" idx="1"/>
          </p:nvPr>
        </p:nvGraphicFramePr>
        <p:xfrm>
          <a:off x="914400" y="2882900"/>
          <a:ext cx="3695700" cy="2463800"/>
        </p:xfrm>
        <a:graphic>
          <a:graphicData uri="http://schemas.openxmlformats.org/presentationml/2006/ole">
            <p:oleObj spid="_x0000_s172035" name="Формула" r:id="rId3" imgW="0" imgH="0" progId="Equation.3">
              <p:embed/>
            </p:oleObj>
          </a:graphicData>
        </a:graphic>
      </p:graphicFrame>
      <p:sp>
        <p:nvSpPr>
          <p:cNvPr id="172036" name="Text Box 4"/>
          <p:cNvSpPr txBox="1">
            <a:spLocks noChangeArrowheads="1"/>
          </p:cNvSpPr>
          <p:nvPr/>
        </p:nvSpPr>
        <p:spPr bwMode="auto">
          <a:xfrm>
            <a:off x="611188" y="4868863"/>
            <a:ext cx="8353425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tabLst>
                <a:tab pos="6096000" algn="l"/>
              </a:tabLst>
            </a:pPr>
            <a:endParaRPr kumimoji="0" lang="ru-RU" b="1"/>
          </a:p>
        </p:txBody>
      </p:sp>
      <p:graphicFrame>
        <p:nvGraphicFramePr>
          <p:cNvPr id="172105" name="Group 73"/>
          <p:cNvGraphicFramePr>
            <a:graphicFrameLocks noGrp="1"/>
          </p:cNvGraphicFramePr>
          <p:nvPr>
            <p:ph sz="half" idx="2"/>
          </p:nvPr>
        </p:nvGraphicFramePr>
        <p:xfrm>
          <a:off x="684213" y="1484313"/>
          <a:ext cx="8064500" cy="3600452"/>
        </p:xfrm>
        <a:graphic>
          <a:graphicData uri="http://schemas.openxmlformats.org/drawingml/2006/table">
            <a:tbl>
              <a:tblPr/>
              <a:tblGrid>
                <a:gridCol w="1363662"/>
                <a:gridCol w="560388"/>
                <a:gridCol w="2046287"/>
                <a:gridCol w="2047875"/>
                <a:gridCol w="2046288"/>
              </a:tblGrid>
              <a:tr h="547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81025" algn="l"/>
                          <a:tab pos="1163638" algn="l"/>
                          <a:tab pos="1744663" algn="l"/>
                          <a:tab pos="2327275" algn="l"/>
                          <a:tab pos="2908300" algn="l"/>
                          <a:tab pos="3489325" algn="l"/>
                          <a:tab pos="4071938" algn="l"/>
                          <a:tab pos="4652963" algn="l"/>
                          <a:tab pos="5235575" algn="l"/>
                          <a:tab pos="5816600" algn="l"/>
                          <a:tab pos="6397625" algn="l"/>
                          <a:tab pos="6980238" algn="l"/>
                          <a:tab pos="7561263" algn="l"/>
                          <a:tab pos="8143875" algn="l"/>
                          <a:tab pos="8724900" algn="l"/>
                          <a:tab pos="9305925" algn="l"/>
                        </a:tabLst>
                      </a:pPr>
                      <a:r>
                        <a:rPr kumimoji="1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arr</a:t>
                      </a:r>
                      <a:endParaRPr kumimoji="1" lang="ru-RU" sz="5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marL="0" marR="0" anchor="ctr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 rowSpan="2" gridSpan="4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1" lang="ru-RU" sz="4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L="0" marR="0" anchor="ctr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09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ru-RU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Wingdings" pitchFamily="2" charset="2"/>
                          <a:cs typeface="Times New Roman" pitchFamily="18" charset="0"/>
                        </a:rPr>
                        <a:t>â</a:t>
                      </a:r>
                      <a:endParaRPr kumimoji="1" lang="ru-RU" sz="5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L="0" marR="0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11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81025" algn="l"/>
                          <a:tab pos="1163638" algn="l"/>
                          <a:tab pos="1744663" algn="l"/>
                          <a:tab pos="2327275" algn="l"/>
                          <a:tab pos="2908300" algn="l"/>
                          <a:tab pos="3489325" algn="l"/>
                          <a:tab pos="4071938" algn="l"/>
                          <a:tab pos="4652963" algn="l"/>
                          <a:tab pos="5235575" algn="l"/>
                          <a:tab pos="5816600" algn="l"/>
                          <a:tab pos="6397625" algn="l"/>
                          <a:tab pos="6980238" algn="l"/>
                          <a:tab pos="7561263" algn="l"/>
                          <a:tab pos="8143875" algn="l"/>
                          <a:tab pos="8724900" algn="l"/>
                          <a:tab pos="9305925" algn="l"/>
                        </a:tabLst>
                      </a:pPr>
                      <a:r>
                        <a:rPr kumimoji="1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arr[0]</a:t>
                      </a:r>
                      <a:endParaRPr kumimoji="1" lang="ru-RU" sz="5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marL="0" marR="0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ru-RU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Wingdings" pitchFamily="2" charset="2"/>
                          <a:cs typeface="Times New Roman" pitchFamily="18" charset="0"/>
                        </a:rPr>
                        <a:t>à</a:t>
                      </a:r>
                      <a:r>
                        <a:rPr kumimoji="1" lang="ru-RU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kumimoji="1" lang="ru-RU" sz="5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L="0" marR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81025" algn="l"/>
                          <a:tab pos="1163638" algn="l"/>
                          <a:tab pos="1744663" algn="l"/>
                          <a:tab pos="2327275" algn="l"/>
                          <a:tab pos="2908300" algn="l"/>
                          <a:tab pos="3489325" algn="l"/>
                          <a:tab pos="4071938" algn="l"/>
                          <a:tab pos="4652963" algn="l"/>
                          <a:tab pos="5235575" algn="l"/>
                          <a:tab pos="5816600" algn="l"/>
                          <a:tab pos="6397625" algn="l"/>
                          <a:tab pos="6980238" algn="l"/>
                          <a:tab pos="7561263" algn="l"/>
                          <a:tab pos="8143875" algn="l"/>
                          <a:tab pos="8724900" algn="l"/>
                          <a:tab pos="9305925" algn="l"/>
                        </a:tabLst>
                      </a:pPr>
                      <a:r>
                        <a:rPr kumimoji="1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arr[0][0]</a:t>
                      </a:r>
                      <a:endParaRPr kumimoji="1" lang="ru-RU" sz="5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marL="0" marR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81025" algn="l"/>
                          <a:tab pos="1163638" algn="l"/>
                          <a:tab pos="1744663" algn="l"/>
                          <a:tab pos="2327275" algn="l"/>
                          <a:tab pos="2908300" algn="l"/>
                          <a:tab pos="3489325" algn="l"/>
                          <a:tab pos="4071938" algn="l"/>
                          <a:tab pos="4652963" algn="l"/>
                          <a:tab pos="5235575" algn="l"/>
                          <a:tab pos="5816600" algn="l"/>
                          <a:tab pos="6397625" algn="l"/>
                          <a:tab pos="6980238" algn="l"/>
                          <a:tab pos="7561263" algn="l"/>
                          <a:tab pos="8143875" algn="l"/>
                          <a:tab pos="8724900" algn="l"/>
                          <a:tab pos="9305925" algn="l"/>
                        </a:tabLst>
                      </a:pPr>
                      <a:r>
                        <a:rPr kumimoji="1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arr[0][1]</a:t>
                      </a:r>
                      <a:endParaRPr kumimoji="1" lang="ru-RU" sz="5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marL="0" marR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81025" algn="l"/>
                          <a:tab pos="1163638" algn="l"/>
                          <a:tab pos="1744663" algn="l"/>
                          <a:tab pos="2327275" algn="l"/>
                          <a:tab pos="2908300" algn="l"/>
                          <a:tab pos="3489325" algn="l"/>
                          <a:tab pos="4071938" algn="l"/>
                          <a:tab pos="4652963" algn="l"/>
                          <a:tab pos="5235575" algn="l"/>
                          <a:tab pos="5816600" algn="l"/>
                          <a:tab pos="6397625" algn="l"/>
                          <a:tab pos="6980238" algn="l"/>
                          <a:tab pos="7561263" algn="l"/>
                          <a:tab pos="8143875" algn="l"/>
                          <a:tab pos="8724900" algn="l"/>
                          <a:tab pos="9305925" algn="l"/>
                        </a:tabLst>
                      </a:pPr>
                      <a:r>
                        <a:rPr kumimoji="1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arr[0][2]</a:t>
                      </a:r>
                      <a:endParaRPr kumimoji="1" lang="ru-RU" sz="5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marL="0" marR="0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611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81025" algn="l"/>
                          <a:tab pos="1163638" algn="l"/>
                          <a:tab pos="1744663" algn="l"/>
                          <a:tab pos="2327275" algn="l"/>
                          <a:tab pos="2908300" algn="l"/>
                          <a:tab pos="3489325" algn="l"/>
                          <a:tab pos="4071938" algn="l"/>
                          <a:tab pos="4652963" algn="l"/>
                          <a:tab pos="5235575" algn="l"/>
                          <a:tab pos="5816600" algn="l"/>
                          <a:tab pos="6397625" algn="l"/>
                          <a:tab pos="6980238" algn="l"/>
                          <a:tab pos="7561263" algn="l"/>
                          <a:tab pos="8143875" algn="l"/>
                          <a:tab pos="8724900" algn="l"/>
                          <a:tab pos="9305925" algn="l"/>
                        </a:tabLst>
                      </a:pPr>
                      <a:r>
                        <a:rPr kumimoji="1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arr[1]</a:t>
                      </a:r>
                      <a:endParaRPr kumimoji="1" lang="ru-RU" sz="5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marL="0" marR="0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ru-RU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Wingdings" pitchFamily="2" charset="2"/>
                          <a:cs typeface="Times New Roman" pitchFamily="18" charset="0"/>
                        </a:rPr>
                        <a:t>à</a:t>
                      </a:r>
                      <a:r>
                        <a:rPr kumimoji="1" lang="ru-RU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kumimoji="1" lang="ru-RU" sz="5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L="0" marR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81025" algn="l"/>
                          <a:tab pos="1163638" algn="l"/>
                          <a:tab pos="1744663" algn="l"/>
                          <a:tab pos="2327275" algn="l"/>
                          <a:tab pos="2908300" algn="l"/>
                          <a:tab pos="3489325" algn="l"/>
                          <a:tab pos="4071938" algn="l"/>
                          <a:tab pos="4652963" algn="l"/>
                          <a:tab pos="5235575" algn="l"/>
                          <a:tab pos="5816600" algn="l"/>
                          <a:tab pos="6397625" algn="l"/>
                          <a:tab pos="6980238" algn="l"/>
                          <a:tab pos="7561263" algn="l"/>
                          <a:tab pos="8143875" algn="l"/>
                          <a:tab pos="8724900" algn="l"/>
                          <a:tab pos="9305925" algn="l"/>
                        </a:tabLst>
                      </a:pPr>
                      <a:r>
                        <a:rPr kumimoji="1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arr[1][0]</a:t>
                      </a:r>
                      <a:endParaRPr kumimoji="1" lang="ru-RU" sz="5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marL="0" marR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81025" algn="l"/>
                          <a:tab pos="1163638" algn="l"/>
                          <a:tab pos="1744663" algn="l"/>
                          <a:tab pos="2327275" algn="l"/>
                          <a:tab pos="2908300" algn="l"/>
                          <a:tab pos="3489325" algn="l"/>
                          <a:tab pos="4071938" algn="l"/>
                          <a:tab pos="4652963" algn="l"/>
                          <a:tab pos="5235575" algn="l"/>
                          <a:tab pos="5816600" algn="l"/>
                          <a:tab pos="6397625" algn="l"/>
                          <a:tab pos="6980238" algn="l"/>
                          <a:tab pos="7561263" algn="l"/>
                          <a:tab pos="8143875" algn="l"/>
                          <a:tab pos="8724900" algn="l"/>
                          <a:tab pos="9305925" algn="l"/>
                        </a:tabLst>
                      </a:pPr>
                      <a:r>
                        <a:rPr kumimoji="1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arr[1][1]</a:t>
                      </a:r>
                      <a:endParaRPr kumimoji="1" lang="ru-RU" sz="5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marL="0" marR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81025" algn="l"/>
                          <a:tab pos="1163638" algn="l"/>
                          <a:tab pos="1744663" algn="l"/>
                          <a:tab pos="2327275" algn="l"/>
                          <a:tab pos="2908300" algn="l"/>
                          <a:tab pos="3489325" algn="l"/>
                          <a:tab pos="4071938" algn="l"/>
                          <a:tab pos="4652963" algn="l"/>
                          <a:tab pos="5235575" algn="l"/>
                          <a:tab pos="5816600" algn="l"/>
                          <a:tab pos="6397625" algn="l"/>
                          <a:tab pos="6980238" algn="l"/>
                          <a:tab pos="7561263" algn="l"/>
                          <a:tab pos="8143875" algn="l"/>
                          <a:tab pos="8724900" algn="l"/>
                          <a:tab pos="9305925" algn="l"/>
                        </a:tabLst>
                      </a:pPr>
                      <a:r>
                        <a:rPr kumimoji="1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arr[1][2]</a:t>
                      </a:r>
                      <a:endParaRPr kumimoji="1" lang="ru-RU" sz="5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marL="0" marR="0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81025" algn="l"/>
                          <a:tab pos="1163638" algn="l"/>
                          <a:tab pos="1744663" algn="l"/>
                          <a:tab pos="2327275" algn="l"/>
                          <a:tab pos="2908300" algn="l"/>
                          <a:tab pos="3489325" algn="l"/>
                          <a:tab pos="4071938" algn="l"/>
                          <a:tab pos="4652963" algn="l"/>
                          <a:tab pos="5235575" algn="l"/>
                          <a:tab pos="5816600" algn="l"/>
                          <a:tab pos="6397625" algn="l"/>
                          <a:tab pos="6980238" algn="l"/>
                          <a:tab pos="7561263" algn="l"/>
                          <a:tab pos="8143875" algn="l"/>
                          <a:tab pos="8724900" algn="l"/>
                          <a:tab pos="9305925" algn="l"/>
                        </a:tabLst>
                      </a:pPr>
                      <a:r>
                        <a:rPr kumimoji="1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arr[2]</a:t>
                      </a:r>
                      <a:endParaRPr kumimoji="1" lang="ru-RU" sz="5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marL="0" marR="0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ru-RU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Wingdings" pitchFamily="2" charset="2"/>
                          <a:cs typeface="Times New Roman" pitchFamily="18" charset="0"/>
                        </a:rPr>
                        <a:t>à</a:t>
                      </a:r>
                      <a:r>
                        <a:rPr kumimoji="1" lang="ru-RU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kumimoji="1" lang="ru-RU" sz="5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L="0" marR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81025" algn="l"/>
                          <a:tab pos="1163638" algn="l"/>
                          <a:tab pos="1744663" algn="l"/>
                          <a:tab pos="2327275" algn="l"/>
                          <a:tab pos="2908300" algn="l"/>
                          <a:tab pos="3489325" algn="l"/>
                          <a:tab pos="4071938" algn="l"/>
                          <a:tab pos="4652963" algn="l"/>
                          <a:tab pos="5235575" algn="l"/>
                          <a:tab pos="5816600" algn="l"/>
                          <a:tab pos="6397625" algn="l"/>
                          <a:tab pos="6980238" algn="l"/>
                          <a:tab pos="7561263" algn="l"/>
                          <a:tab pos="8143875" algn="l"/>
                          <a:tab pos="8724900" algn="l"/>
                          <a:tab pos="9305925" algn="l"/>
                        </a:tabLst>
                      </a:pPr>
                      <a:r>
                        <a:rPr kumimoji="1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arr[2][0]</a:t>
                      </a:r>
                      <a:endParaRPr kumimoji="1" lang="ru-RU" sz="5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marL="0" marR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81025" algn="l"/>
                          <a:tab pos="1163638" algn="l"/>
                          <a:tab pos="1744663" algn="l"/>
                          <a:tab pos="2327275" algn="l"/>
                          <a:tab pos="2908300" algn="l"/>
                          <a:tab pos="3489325" algn="l"/>
                          <a:tab pos="4071938" algn="l"/>
                          <a:tab pos="4652963" algn="l"/>
                          <a:tab pos="5235575" algn="l"/>
                          <a:tab pos="5816600" algn="l"/>
                          <a:tab pos="6397625" algn="l"/>
                          <a:tab pos="6980238" algn="l"/>
                          <a:tab pos="7561263" algn="l"/>
                          <a:tab pos="8143875" algn="l"/>
                          <a:tab pos="8724900" algn="l"/>
                          <a:tab pos="9305925" algn="l"/>
                        </a:tabLst>
                      </a:pPr>
                      <a:r>
                        <a:rPr kumimoji="1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arr[2][1]</a:t>
                      </a:r>
                      <a:endParaRPr kumimoji="1" lang="ru-RU" sz="5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marL="0" marR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81025" algn="l"/>
                          <a:tab pos="1163638" algn="l"/>
                          <a:tab pos="1744663" algn="l"/>
                          <a:tab pos="2327275" algn="l"/>
                          <a:tab pos="2908300" algn="l"/>
                          <a:tab pos="3489325" algn="l"/>
                          <a:tab pos="4071938" algn="l"/>
                          <a:tab pos="4652963" algn="l"/>
                          <a:tab pos="5235575" algn="l"/>
                          <a:tab pos="5816600" algn="l"/>
                          <a:tab pos="6397625" algn="l"/>
                          <a:tab pos="6980238" algn="l"/>
                          <a:tab pos="7561263" algn="l"/>
                          <a:tab pos="8143875" algn="l"/>
                          <a:tab pos="8724900" algn="l"/>
                          <a:tab pos="9305925" algn="l"/>
                        </a:tabLst>
                      </a:pPr>
                      <a:r>
                        <a:rPr kumimoji="1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arr[2][2]</a:t>
                      </a:r>
                      <a:endParaRPr kumimoji="1" lang="ru-RU" sz="5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marL="0" marR="0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611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81025" algn="l"/>
                          <a:tab pos="1163638" algn="l"/>
                          <a:tab pos="1744663" algn="l"/>
                          <a:tab pos="2327275" algn="l"/>
                          <a:tab pos="2908300" algn="l"/>
                          <a:tab pos="3489325" algn="l"/>
                          <a:tab pos="4071938" algn="l"/>
                          <a:tab pos="4652963" algn="l"/>
                          <a:tab pos="5235575" algn="l"/>
                          <a:tab pos="5816600" algn="l"/>
                          <a:tab pos="6397625" algn="l"/>
                          <a:tab pos="6980238" algn="l"/>
                          <a:tab pos="7561263" algn="l"/>
                          <a:tab pos="8143875" algn="l"/>
                          <a:tab pos="8724900" algn="l"/>
                          <a:tab pos="9305925" algn="l"/>
                        </a:tabLst>
                      </a:pPr>
                      <a:r>
                        <a:rPr kumimoji="1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arr[3]</a:t>
                      </a:r>
                      <a:endParaRPr kumimoji="1" lang="ru-RU" sz="5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marL="0" marR="0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ru-RU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Wingdings" pitchFamily="2" charset="2"/>
                          <a:cs typeface="Times New Roman" pitchFamily="18" charset="0"/>
                        </a:rPr>
                        <a:t>à</a:t>
                      </a:r>
                      <a:r>
                        <a:rPr kumimoji="1" lang="ru-RU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kumimoji="1" lang="ru-RU" sz="5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L="0" marR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81025" algn="l"/>
                          <a:tab pos="1163638" algn="l"/>
                          <a:tab pos="1744663" algn="l"/>
                          <a:tab pos="2327275" algn="l"/>
                          <a:tab pos="2908300" algn="l"/>
                          <a:tab pos="3489325" algn="l"/>
                          <a:tab pos="4071938" algn="l"/>
                          <a:tab pos="4652963" algn="l"/>
                          <a:tab pos="5235575" algn="l"/>
                          <a:tab pos="5816600" algn="l"/>
                          <a:tab pos="6397625" algn="l"/>
                          <a:tab pos="6980238" algn="l"/>
                          <a:tab pos="7561263" algn="l"/>
                          <a:tab pos="8143875" algn="l"/>
                          <a:tab pos="8724900" algn="l"/>
                          <a:tab pos="9305925" algn="l"/>
                        </a:tabLst>
                      </a:pPr>
                      <a:r>
                        <a:rPr kumimoji="1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arr[3][0]</a:t>
                      </a:r>
                      <a:endParaRPr kumimoji="1" lang="ru-RU" sz="5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marL="0" marR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81025" algn="l"/>
                          <a:tab pos="1163638" algn="l"/>
                          <a:tab pos="1744663" algn="l"/>
                          <a:tab pos="2327275" algn="l"/>
                          <a:tab pos="2908300" algn="l"/>
                          <a:tab pos="3489325" algn="l"/>
                          <a:tab pos="4071938" algn="l"/>
                          <a:tab pos="4652963" algn="l"/>
                          <a:tab pos="5235575" algn="l"/>
                          <a:tab pos="5816600" algn="l"/>
                          <a:tab pos="6397625" algn="l"/>
                          <a:tab pos="6980238" algn="l"/>
                          <a:tab pos="7561263" algn="l"/>
                          <a:tab pos="8143875" algn="l"/>
                          <a:tab pos="8724900" algn="l"/>
                          <a:tab pos="9305925" algn="l"/>
                        </a:tabLst>
                      </a:pPr>
                      <a:r>
                        <a:rPr kumimoji="1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arr[3][1]</a:t>
                      </a:r>
                      <a:endParaRPr kumimoji="1" lang="ru-RU" sz="5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marL="0" marR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81025" algn="l"/>
                          <a:tab pos="1163638" algn="l"/>
                          <a:tab pos="1744663" algn="l"/>
                          <a:tab pos="2327275" algn="l"/>
                          <a:tab pos="2908300" algn="l"/>
                          <a:tab pos="3489325" algn="l"/>
                          <a:tab pos="4071938" algn="l"/>
                          <a:tab pos="4652963" algn="l"/>
                          <a:tab pos="5235575" algn="l"/>
                          <a:tab pos="5816600" algn="l"/>
                          <a:tab pos="6397625" algn="l"/>
                          <a:tab pos="6980238" algn="l"/>
                          <a:tab pos="7561263" algn="l"/>
                          <a:tab pos="8143875" algn="l"/>
                          <a:tab pos="8724900" algn="l"/>
                          <a:tab pos="9305925" algn="l"/>
                        </a:tabLst>
                      </a:pPr>
                      <a:r>
                        <a:rPr kumimoji="1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arr[3][2]</a:t>
                      </a:r>
                      <a:endParaRPr kumimoji="1" lang="ru-RU" sz="5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marL="0" marR="0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172106" name="AutoShape 74"/>
          <p:cNvSpPr>
            <a:spLocks noChangeArrowheads="1"/>
          </p:cNvSpPr>
          <p:nvPr/>
        </p:nvSpPr>
        <p:spPr bwMode="auto">
          <a:xfrm>
            <a:off x="2987675" y="981075"/>
            <a:ext cx="5724525" cy="1441450"/>
          </a:xfrm>
          <a:prstGeom prst="wedgeRoundRectCallout">
            <a:avLst>
              <a:gd name="adj1" fmla="val -76153"/>
              <a:gd name="adj2" fmla="val 6829"/>
              <a:gd name="adj3" fmla="val 16667"/>
            </a:avLst>
          </a:prstGeom>
          <a:gradFill rotWithShape="1">
            <a:gsLst>
              <a:gs pos="0">
                <a:srgbClr val="FFFF5D"/>
              </a:gs>
              <a:gs pos="100000">
                <a:srgbClr val="88B800"/>
              </a:gs>
            </a:gsLst>
            <a:lin ang="5400000" scaled="1"/>
          </a:gradFill>
          <a:ln w="12700" cap="sq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0" rIns="0"/>
          <a:lstStyle/>
          <a:p>
            <a:pPr>
              <a:spcBef>
                <a:spcPct val="0"/>
              </a:spcBef>
            </a:pPr>
            <a:r>
              <a:rPr kumimoji="0" lang="ru-RU" b="1" i="1"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kumimoji="0" lang="ru-RU"/>
              <a:t>переменная </a:t>
            </a:r>
            <a:r>
              <a:rPr kumimoji="0" lang="en-US" b="1" i="1"/>
              <a:t>Mass</a:t>
            </a:r>
            <a:r>
              <a:rPr kumimoji="0" lang="ru-RU" b="1" i="1"/>
              <a:t> -</a:t>
            </a:r>
            <a:r>
              <a:rPr kumimoji="0" lang="ru-RU"/>
              <a:t> которая является указателем на массив из четырех указателей</a:t>
            </a:r>
            <a:endParaRPr kumimoji="0" lang="en-US"/>
          </a:p>
        </p:txBody>
      </p:sp>
      <p:sp>
        <p:nvSpPr>
          <p:cNvPr id="172107" name="AutoShape 75"/>
          <p:cNvSpPr>
            <a:spLocks noChangeArrowheads="1"/>
          </p:cNvSpPr>
          <p:nvPr/>
        </p:nvSpPr>
        <p:spPr bwMode="auto">
          <a:xfrm>
            <a:off x="1403350" y="5589588"/>
            <a:ext cx="6624638" cy="1036637"/>
          </a:xfrm>
          <a:prstGeom prst="wedgeRoundRectCallout">
            <a:avLst>
              <a:gd name="adj1" fmla="val -48537"/>
              <a:gd name="adj2" fmla="val -107426"/>
              <a:gd name="adj3" fmla="val 16667"/>
            </a:avLst>
          </a:prstGeom>
          <a:gradFill rotWithShape="1">
            <a:gsLst>
              <a:gs pos="0">
                <a:srgbClr val="FFFF5D"/>
              </a:gs>
              <a:gs pos="100000">
                <a:srgbClr val="88B800"/>
              </a:gs>
            </a:gsLst>
            <a:lin ang="5400000" scaled="1"/>
          </a:gradFill>
          <a:ln w="12700" cap="sq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0" rIns="0"/>
          <a:lstStyle/>
          <a:p>
            <a:pPr>
              <a:spcBef>
                <a:spcPct val="0"/>
              </a:spcBef>
            </a:pPr>
            <a:r>
              <a:rPr kumimoji="0" lang="ru-RU" b="1" i="1"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kumimoji="0" lang="ru-RU"/>
              <a:t>каждый из четырех указателей содержит адрес массива из трех элементов типа </a:t>
            </a:r>
            <a:r>
              <a:rPr kumimoji="0" lang="ru-RU" b="1" i="1"/>
              <a:t>int</a:t>
            </a:r>
            <a:endParaRPr kumimoji="0" lang="en-US" b="1" i="1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2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72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72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721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721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 tmFilter="0,0; .5, 1; 1, 1"/>
                                        <p:tgtEl>
                                          <p:spTgt spid="172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72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72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721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721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 tmFilter="0,0; .5, 1; 1, 1"/>
                                        <p:tgtEl>
                                          <p:spTgt spid="172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2036" grpId="0" autoUpdateAnimBg="0"/>
      <p:bldP spid="172106" grpId="0" animBg="1"/>
      <p:bldP spid="172107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188913"/>
            <a:ext cx="8064500" cy="765175"/>
          </a:xfrm>
          <a:noFill/>
          <a:ln/>
        </p:spPr>
        <p:txBody>
          <a:bodyPr lIns="92075" tIns="46038" rIns="92075" bIns="46038"/>
          <a:lstStyle/>
          <a:p>
            <a:r>
              <a:rPr lang="ru-RU" sz="4000" dirty="0" smtClean="0">
                <a:latin typeface="Georgia" pitchFamily="18" charset="0"/>
              </a:rPr>
              <a:t>Строковые константы</a:t>
            </a:r>
            <a:endParaRPr lang="ru-RU" sz="4000" dirty="0">
              <a:latin typeface="Georgia" pitchFamily="18" charset="0"/>
            </a:endParaRPr>
          </a:p>
        </p:txBody>
      </p:sp>
      <p:graphicFrame>
        <p:nvGraphicFramePr>
          <p:cNvPr id="171011" name="Rectangle 3"/>
          <p:cNvGraphicFramePr>
            <a:graphicFrameLocks/>
          </p:cNvGraphicFramePr>
          <p:nvPr>
            <p:ph sz="half" idx="1"/>
          </p:nvPr>
        </p:nvGraphicFramePr>
        <p:xfrm>
          <a:off x="914400" y="2882900"/>
          <a:ext cx="3695700" cy="2463800"/>
        </p:xfrm>
        <a:graphic>
          <a:graphicData uri="http://schemas.openxmlformats.org/presentationml/2006/ole">
            <p:oleObj spid="_x0000_s217090" name="Формула" r:id="rId3" imgW="0" imgH="0" progId="Equation.3">
              <p:embed/>
            </p:oleObj>
          </a:graphicData>
        </a:graphic>
      </p:graphicFrame>
      <p:sp>
        <p:nvSpPr>
          <p:cNvPr id="171012" name="Text Box 4"/>
          <p:cNvSpPr txBox="1">
            <a:spLocks noChangeArrowheads="1"/>
          </p:cNvSpPr>
          <p:nvPr/>
        </p:nvSpPr>
        <p:spPr bwMode="auto">
          <a:xfrm>
            <a:off x="571472" y="981075"/>
            <a:ext cx="8215370" cy="475514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r>
              <a:rPr lang="ru-RU" dirty="0" smtClean="0"/>
              <a:t>Строковая константа представляется последовательностью символов кода ASCII, заключённой в кавычки: "  ". </a:t>
            </a:r>
          </a:p>
          <a:p>
            <a:r>
              <a:rPr lang="ru-RU" dirty="0" smtClean="0"/>
              <a:t>Строковая константа имеет тип </a:t>
            </a:r>
            <a:r>
              <a:rPr lang="ru-RU" dirty="0" err="1" smtClean="0"/>
              <a:t>char</a:t>
            </a:r>
            <a:r>
              <a:rPr lang="ru-RU" dirty="0" smtClean="0"/>
              <a:t>[].</a:t>
            </a:r>
          </a:p>
          <a:p>
            <a:r>
              <a:rPr lang="ru-RU" dirty="0" smtClean="0"/>
              <a:t>Примеры:</a:t>
            </a:r>
          </a:p>
          <a:p>
            <a:pPr lvl="2"/>
            <a:r>
              <a:rPr lang="ru-RU" dirty="0" smtClean="0"/>
              <a:t>"</a:t>
            </a:r>
            <a:r>
              <a:rPr lang="ru-RU" dirty="0" err="1" smtClean="0"/>
              <a:t>This</a:t>
            </a:r>
            <a:r>
              <a:rPr lang="ru-RU" dirty="0" smtClean="0"/>
              <a:t> </a:t>
            </a:r>
            <a:r>
              <a:rPr lang="ru-RU" dirty="0" err="1" smtClean="0"/>
              <a:t>is</a:t>
            </a:r>
            <a:r>
              <a:rPr lang="ru-RU" dirty="0" smtClean="0"/>
              <a:t> </a:t>
            </a:r>
            <a:r>
              <a:rPr lang="ru-RU" dirty="0" err="1" smtClean="0"/>
              <a:t>character</a:t>
            </a:r>
            <a:r>
              <a:rPr lang="ru-RU" dirty="0" smtClean="0"/>
              <a:t> </a:t>
            </a:r>
            <a:r>
              <a:rPr lang="ru-RU" dirty="0" err="1" smtClean="0"/>
              <a:t>string</a:t>
            </a:r>
            <a:r>
              <a:rPr lang="ru-RU" dirty="0" smtClean="0"/>
              <a:t>" </a:t>
            </a:r>
          </a:p>
          <a:p>
            <a:pPr lvl="2"/>
            <a:r>
              <a:rPr lang="ru-RU" dirty="0" smtClean="0"/>
              <a:t>"Это строковая константа" </a:t>
            </a:r>
          </a:p>
          <a:p>
            <a:pPr lvl="2"/>
            <a:r>
              <a:rPr lang="ru-RU" dirty="0" smtClean="0"/>
              <a:t>"A" </a:t>
            </a:r>
          </a:p>
          <a:p>
            <a:pPr lvl="2"/>
            <a:r>
              <a:rPr lang="ru-RU" dirty="0" smtClean="0"/>
              <a:t>"1234567890«</a:t>
            </a:r>
          </a:p>
          <a:p>
            <a:pPr lvl="2"/>
            <a:r>
              <a:rPr lang="ru-RU" dirty="0" smtClean="0"/>
              <a:t> "0«</a:t>
            </a:r>
          </a:p>
          <a:p>
            <a:pPr lvl="2"/>
            <a:r>
              <a:rPr lang="ru-RU" dirty="0" smtClean="0"/>
              <a:t> "$"</a:t>
            </a:r>
          </a:p>
          <a:p>
            <a:r>
              <a:rPr lang="ru-RU" dirty="0" smtClean="0"/>
              <a:t>В конце каждой строки компилятор помещает нулевой символ '\0', отмечающий конец данной строки.</a:t>
            </a:r>
            <a:endParaRPr lang="ru-RU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10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1012" grpId="0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188913"/>
            <a:ext cx="8064500" cy="765175"/>
          </a:xfrm>
          <a:noFill/>
          <a:ln/>
        </p:spPr>
        <p:txBody>
          <a:bodyPr lIns="92075" tIns="46038" rIns="92075" bIns="46038"/>
          <a:lstStyle/>
          <a:p>
            <a:r>
              <a:rPr lang="ru-RU" sz="4000" dirty="0" smtClean="0">
                <a:latin typeface="Georgia" pitchFamily="18" charset="0"/>
              </a:rPr>
              <a:t>Строковые константы</a:t>
            </a:r>
            <a:endParaRPr lang="ru-RU" sz="4000" dirty="0">
              <a:latin typeface="Georgia" pitchFamily="18" charset="0"/>
            </a:endParaRPr>
          </a:p>
        </p:txBody>
      </p:sp>
      <p:graphicFrame>
        <p:nvGraphicFramePr>
          <p:cNvPr id="171011" name="Rectangle 3"/>
          <p:cNvGraphicFramePr>
            <a:graphicFrameLocks/>
          </p:cNvGraphicFramePr>
          <p:nvPr>
            <p:ph sz="half" idx="1"/>
          </p:nvPr>
        </p:nvGraphicFramePr>
        <p:xfrm>
          <a:off x="914400" y="2882900"/>
          <a:ext cx="3695700" cy="2463800"/>
        </p:xfrm>
        <a:graphic>
          <a:graphicData uri="http://schemas.openxmlformats.org/presentationml/2006/ole">
            <p:oleObj spid="_x0000_s218114" name="Формула" r:id="rId3" imgW="0" imgH="0" progId="Equation.3">
              <p:embed/>
            </p:oleObj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571472" y="1214422"/>
            <a:ext cx="814393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000" dirty="0" smtClean="0"/>
              <a:t>Строковые константы размещаются в </a:t>
            </a:r>
            <a:r>
              <a:rPr lang="ru-RU" sz="3000" b="1" dirty="0" smtClean="0"/>
              <a:t>статической</a:t>
            </a:r>
            <a:r>
              <a:rPr lang="ru-RU" sz="3000" dirty="0" smtClean="0"/>
              <a:t> памяти. Вся фраза в кавычках является указателем на место в памяти, где записана строка. </a:t>
            </a:r>
            <a:endParaRPr lang="ru-RU" sz="3000" dirty="0"/>
          </a:p>
        </p:txBody>
      </p:sp>
      <p:pic>
        <p:nvPicPr>
          <p:cNvPr id="218115" name="Picture 3"/>
          <p:cNvPicPr>
            <a:picLocks noChangeAspect="1" noChangeArrowheads="1"/>
          </p:cNvPicPr>
          <p:nvPr/>
        </p:nvPicPr>
        <p:blipFill>
          <a:blip r:embed="rId4"/>
          <a:srcRect r="14418"/>
          <a:stretch>
            <a:fillRect/>
          </a:stretch>
        </p:blipFill>
        <p:spPr bwMode="auto">
          <a:xfrm>
            <a:off x="320045" y="785794"/>
            <a:ext cx="8578155" cy="4572032"/>
          </a:xfrm>
          <a:prstGeom prst="rect">
            <a:avLst/>
          </a:prstGeom>
          <a:noFill/>
          <a:ln w="12700" cap="sq" cmpd="sng">
            <a:noFill/>
            <a:prstDash val="solid"/>
            <a:miter lim="800000"/>
            <a:headEnd/>
            <a:tailEnd/>
          </a:ln>
          <a:effectLst/>
        </p:spPr>
      </p:pic>
      <p:sp>
        <p:nvSpPr>
          <p:cNvPr id="6" name="Прямоугольник 5"/>
          <p:cNvSpPr/>
          <p:nvPr/>
        </p:nvSpPr>
        <p:spPr>
          <a:xfrm>
            <a:off x="500034" y="4997664"/>
            <a:ext cx="8382514" cy="178510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ru-RU" sz="2200" dirty="0" smtClean="0"/>
              <a:t>Итак, формат %</a:t>
            </a:r>
            <a:r>
              <a:rPr lang="ru-RU" sz="2200" dirty="0" err="1" smtClean="0"/>
              <a:t>s</a:t>
            </a:r>
            <a:r>
              <a:rPr lang="ru-RU" sz="2200" dirty="0" smtClean="0"/>
              <a:t> выводит строку </a:t>
            </a:r>
            <a:r>
              <a:rPr lang="ru-RU" sz="2200" dirty="0" err="1" smtClean="0"/>
              <a:t>We</a:t>
            </a:r>
            <a:r>
              <a:rPr lang="ru-RU" sz="2200" dirty="0" smtClean="0"/>
              <a:t>. Формат %</a:t>
            </a:r>
            <a:r>
              <a:rPr lang="ru-RU" sz="2200" dirty="0" err="1" smtClean="0"/>
              <a:t>u</a:t>
            </a:r>
            <a:r>
              <a:rPr lang="ru-RU" sz="2200" dirty="0" smtClean="0"/>
              <a:t> выводит целое без знака. Так как "</a:t>
            </a:r>
            <a:r>
              <a:rPr lang="ru-RU" sz="2200" dirty="0" err="1" smtClean="0"/>
              <a:t>love</a:t>
            </a:r>
            <a:r>
              <a:rPr lang="ru-RU" sz="2200" dirty="0" smtClean="0"/>
              <a:t>" является указателем, то выдается его значение, являющееся адресом первого символа строки. Наконец, *"</a:t>
            </a:r>
            <a:r>
              <a:rPr lang="ru-RU" sz="2200" dirty="0" err="1" smtClean="0"/>
              <a:t>Pascal</a:t>
            </a:r>
            <a:r>
              <a:rPr lang="ru-RU" sz="2200" dirty="0" smtClean="0"/>
              <a:t>" должно выдать значение, на которое ссылается адрес, т.е. первый символ строки "</a:t>
            </a:r>
            <a:r>
              <a:rPr lang="ru-RU" sz="2200" dirty="0" err="1" smtClean="0"/>
              <a:t>Pascal</a:t>
            </a:r>
            <a:r>
              <a:rPr lang="ru-RU" sz="2200" dirty="0" smtClean="0"/>
              <a:t>".</a:t>
            </a:r>
            <a:endParaRPr lang="ru-RU" sz="2200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8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8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188913"/>
            <a:ext cx="8064500" cy="765175"/>
          </a:xfrm>
          <a:noFill/>
          <a:ln/>
        </p:spPr>
        <p:txBody>
          <a:bodyPr lIns="92075" tIns="46038" rIns="92075" bIns="46038"/>
          <a:lstStyle/>
          <a:p>
            <a:r>
              <a:rPr lang="ru-RU" sz="4000" dirty="0" smtClean="0">
                <a:latin typeface="Georgia" pitchFamily="18" charset="0"/>
              </a:rPr>
              <a:t>Строка</a:t>
            </a:r>
            <a:endParaRPr lang="ru-RU" sz="4000" dirty="0">
              <a:latin typeface="Georgia" pitchFamily="18" charset="0"/>
            </a:endParaRPr>
          </a:p>
        </p:txBody>
      </p:sp>
      <p:graphicFrame>
        <p:nvGraphicFramePr>
          <p:cNvPr id="171011" name="Rectangle 3"/>
          <p:cNvGraphicFramePr>
            <a:graphicFrameLocks/>
          </p:cNvGraphicFramePr>
          <p:nvPr>
            <p:ph sz="half" idx="1"/>
          </p:nvPr>
        </p:nvGraphicFramePr>
        <p:xfrm>
          <a:off x="914400" y="2882900"/>
          <a:ext cx="3695700" cy="2463800"/>
        </p:xfrm>
        <a:graphic>
          <a:graphicData uri="http://schemas.openxmlformats.org/presentationml/2006/ole">
            <p:oleObj spid="_x0000_s219138" name="Формула" r:id="rId3" imgW="0" imgH="0" progId="Equation.3">
              <p:embed/>
            </p:oleObj>
          </a:graphicData>
        </a:graphic>
      </p:graphicFrame>
      <p:sp>
        <p:nvSpPr>
          <p:cNvPr id="171012" name="Text Box 4"/>
          <p:cNvSpPr txBox="1">
            <a:spLocks noChangeArrowheads="1"/>
          </p:cNvSpPr>
          <p:nvPr/>
        </p:nvSpPr>
        <p:spPr bwMode="auto">
          <a:xfrm>
            <a:off x="571472" y="981075"/>
            <a:ext cx="8215370" cy="534505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r>
              <a:rPr lang="ru-RU" dirty="0"/>
              <a:t>В языке C++ нет специально определенного строкового типа данных, строка в памяти компьютера представляется в виде одномерного массива типа </a:t>
            </a:r>
            <a:r>
              <a:rPr lang="ru-RU" b="1" i="1" dirty="0" err="1"/>
              <a:t>char</a:t>
            </a:r>
            <a:r>
              <a:rPr lang="ru-RU" dirty="0"/>
              <a:t>, заканчивающегося </a:t>
            </a:r>
            <a:r>
              <a:rPr lang="ru-RU" dirty="0" err="1"/>
              <a:t>нуль-символом</a:t>
            </a:r>
            <a:r>
              <a:rPr lang="ru-RU" dirty="0"/>
              <a:t> </a:t>
            </a:r>
            <a:r>
              <a:rPr lang="ru-RU" b="1" dirty="0"/>
              <a:t>'\0'</a:t>
            </a:r>
            <a:r>
              <a:rPr lang="ru-RU" dirty="0"/>
              <a:t> – признак конца строки. </a:t>
            </a:r>
          </a:p>
          <a:p>
            <a:r>
              <a:rPr lang="ru-RU" dirty="0"/>
              <a:t>На длину массива символов в Си/С++ нет ограничений, можно объявлять массив произвольной длины:</a:t>
            </a:r>
          </a:p>
          <a:p>
            <a:r>
              <a:rPr lang="ru-RU" b="1" i="1" dirty="0"/>
              <a:t>	</a:t>
            </a:r>
            <a:r>
              <a:rPr lang="ru-RU" b="1" i="1" dirty="0" err="1"/>
              <a:t>char</a:t>
            </a:r>
            <a:r>
              <a:rPr lang="ru-RU" b="1" i="1" dirty="0"/>
              <a:t> </a:t>
            </a:r>
            <a:r>
              <a:rPr lang="ru-RU" b="1" i="1" dirty="0" err="1"/>
              <a:t>st</a:t>
            </a:r>
            <a:r>
              <a:rPr lang="ru-RU" b="1" i="1" dirty="0"/>
              <a:t>[1000];</a:t>
            </a:r>
            <a:r>
              <a:rPr lang="ru-RU" dirty="0" smtClean="0"/>
              <a:t> </a:t>
            </a:r>
          </a:p>
          <a:p>
            <a:r>
              <a:rPr lang="ru-RU" dirty="0" smtClean="0"/>
              <a:t>Как </a:t>
            </a:r>
            <a:r>
              <a:rPr lang="ru-RU" dirty="0"/>
              <a:t>и числовые массивы, строка может быть инициализирована при объявлении:</a:t>
            </a:r>
          </a:p>
          <a:p>
            <a:r>
              <a:rPr lang="en-US" b="1" i="1" dirty="0"/>
              <a:t>char </a:t>
            </a:r>
            <a:r>
              <a:rPr lang="en-US" b="1" i="1" dirty="0" err="1"/>
              <a:t>st</a:t>
            </a:r>
            <a:r>
              <a:rPr lang="en-US" b="1" i="1" dirty="0"/>
              <a:t>[10]=</a:t>
            </a:r>
            <a:r>
              <a:rPr lang="en-US" b="1" dirty="0"/>
              <a:t>{‘</a:t>
            </a:r>
            <a:r>
              <a:rPr lang="en-US" i="1" dirty="0" err="1"/>
              <a:t>P’,‘r’,‘o’,‘b’,‘a</a:t>
            </a:r>
            <a:r>
              <a:rPr lang="en-US" i="1" dirty="0"/>
              <a:t>’,‘\0’</a:t>
            </a:r>
            <a:r>
              <a:rPr lang="en-US" b="1" dirty="0"/>
              <a:t>}; </a:t>
            </a:r>
            <a:r>
              <a:rPr lang="ru-RU" b="1" dirty="0" smtClean="0"/>
              <a:t> </a:t>
            </a:r>
          </a:p>
          <a:p>
            <a:r>
              <a:rPr lang="ru-RU" sz="1600" b="1" i="1"/>
              <a:t>	</a:t>
            </a:r>
            <a:r>
              <a:rPr lang="ru-RU" sz="1600" i="1" smtClean="0"/>
              <a:t>/*</a:t>
            </a:r>
            <a:r>
              <a:rPr lang="ru-RU" sz="1600" i="1" dirty="0"/>
              <a:t>Последним в списке  перечисляется нуль-символ*/;</a:t>
            </a:r>
            <a:endParaRPr lang="ru-RU" sz="1600" dirty="0"/>
          </a:p>
          <a:p>
            <a:r>
              <a:rPr lang="ru-RU" b="1" i="1" dirty="0" err="1"/>
              <a:t>char</a:t>
            </a:r>
            <a:r>
              <a:rPr lang="ru-RU" b="1" i="1" dirty="0"/>
              <a:t> </a:t>
            </a:r>
            <a:r>
              <a:rPr lang="ru-RU" b="1" i="1" dirty="0" err="1"/>
              <a:t>st</a:t>
            </a:r>
            <a:r>
              <a:rPr lang="ru-RU" b="1" i="1" dirty="0"/>
              <a:t>[10]="</a:t>
            </a:r>
            <a:r>
              <a:rPr lang="en-US" i="1" dirty="0" err="1"/>
              <a:t>Proba</a:t>
            </a:r>
            <a:r>
              <a:rPr lang="ru-RU" b="1" dirty="0"/>
              <a:t>"; </a:t>
            </a:r>
            <a:endParaRPr lang="ru-RU" b="1" dirty="0" smtClean="0"/>
          </a:p>
          <a:p>
            <a:r>
              <a:rPr lang="ru-RU" sz="1600" b="1" dirty="0"/>
              <a:t>	</a:t>
            </a:r>
            <a:r>
              <a:rPr lang="ru-RU" sz="1600" dirty="0" smtClean="0"/>
              <a:t>/</a:t>
            </a:r>
            <a:r>
              <a:rPr lang="ru-RU" sz="1600" i="1" dirty="0" smtClean="0"/>
              <a:t>*</a:t>
            </a:r>
            <a:r>
              <a:rPr lang="ru-RU" sz="1600" i="1" dirty="0"/>
              <a:t>Строка может хранить 9символов, реальная же длина строки 6 символов*</a:t>
            </a:r>
            <a:r>
              <a:rPr lang="ru-RU" sz="1600" dirty="0"/>
              <a:t>/</a:t>
            </a:r>
            <a:r>
              <a:rPr lang="ru-RU" sz="1600" b="1" dirty="0"/>
              <a:t>;</a:t>
            </a:r>
            <a:endParaRPr lang="ru-RU" sz="1600" dirty="0"/>
          </a:p>
          <a:p>
            <a:r>
              <a:rPr lang="ru-RU" b="1" i="1" dirty="0" err="1"/>
              <a:t>char</a:t>
            </a:r>
            <a:r>
              <a:rPr lang="ru-RU" b="1" i="1" dirty="0"/>
              <a:t> </a:t>
            </a:r>
            <a:r>
              <a:rPr lang="ru-RU" b="1" i="1" dirty="0" err="1"/>
              <a:t>s</a:t>
            </a:r>
            <a:r>
              <a:rPr lang="en-US" b="1" i="1" dirty="0"/>
              <a:t>t</a:t>
            </a:r>
            <a:r>
              <a:rPr lang="ru-RU" b="1" i="1" dirty="0"/>
              <a:t>[ ]="</a:t>
            </a:r>
            <a:r>
              <a:rPr lang="en-US" i="1" dirty="0" err="1"/>
              <a:t>Proba</a:t>
            </a:r>
            <a:r>
              <a:rPr lang="ru-RU" b="1" i="1" dirty="0"/>
              <a:t>"; </a:t>
            </a:r>
            <a:r>
              <a:rPr lang="ru-RU" i="1" dirty="0"/>
              <a:t> </a:t>
            </a:r>
            <a:r>
              <a:rPr lang="ru-RU" sz="1600" i="1" dirty="0"/>
              <a:t>/*Объявлена строка из 6 символов*/</a:t>
            </a:r>
            <a:r>
              <a:rPr lang="ru-RU" sz="1600" b="1" i="1" dirty="0"/>
              <a:t>;</a:t>
            </a:r>
            <a:endParaRPr lang="ru-RU" sz="1600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10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1012" grpId="0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188913"/>
            <a:ext cx="8064500" cy="765175"/>
          </a:xfrm>
          <a:noFill/>
          <a:ln/>
        </p:spPr>
        <p:txBody>
          <a:bodyPr lIns="92075" tIns="46038" rIns="92075" bIns="46038"/>
          <a:lstStyle/>
          <a:p>
            <a:r>
              <a:rPr lang="ru-RU" sz="4000" dirty="0" smtClean="0">
                <a:latin typeface="Georgia" pitchFamily="18" charset="0"/>
              </a:rPr>
              <a:t>Строка</a:t>
            </a:r>
            <a:endParaRPr lang="ru-RU" sz="4000" dirty="0">
              <a:latin typeface="Georgia" pitchFamily="18" charset="0"/>
            </a:endParaRPr>
          </a:p>
        </p:txBody>
      </p:sp>
      <p:graphicFrame>
        <p:nvGraphicFramePr>
          <p:cNvPr id="171011" name="Rectangle 3"/>
          <p:cNvGraphicFramePr>
            <a:graphicFrameLocks/>
          </p:cNvGraphicFramePr>
          <p:nvPr>
            <p:ph sz="half" idx="1"/>
          </p:nvPr>
        </p:nvGraphicFramePr>
        <p:xfrm>
          <a:off x="914400" y="2882900"/>
          <a:ext cx="3695700" cy="2463800"/>
        </p:xfrm>
        <a:graphic>
          <a:graphicData uri="http://schemas.openxmlformats.org/presentationml/2006/ole">
            <p:oleObj spid="_x0000_s223234" name="Формула" r:id="rId3" imgW="0" imgH="0" progId="Equation.3">
              <p:embed/>
            </p:oleObj>
          </a:graphicData>
        </a:graphic>
      </p:graphicFrame>
      <p:sp>
        <p:nvSpPr>
          <p:cNvPr id="171012" name="Text Box 4"/>
          <p:cNvSpPr txBox="1">
            <a:spLocks noChangeArrowheads="1"/>
          </p:cNvSpPr>
          <p:nvPr/>
        </p:nvSpPr>
        <p:spPr bwMode="auto">
          <a:xfrm>
            <a:off x="571472" y="981075"/>
            <a:ext cx="8215370" cy="4652556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r>
              <a:rPr lang="ru-RU" dirty="0" smtClean="0"/>
              <a:t>Строки обрабатываются в цикле посимвольным перебором, начиная с нулевого символа </a:t>
            </a:r>
            <a:r>
              <a:rPr lang="ru-RU" b="1" i="1" dirty="0" err="1" smtClean="0"/>
              <a:t>st</a:t>
            </a:r>
            <a:r>
              <a:rPr lang="ru-RU" b="1" i="1" dirty="0" smtClean="0"/>
              <a:t>[0] </a:t>
            </a:r>
            <a:r>
              <a:rPr lang="ru-RU" dirty="0" smtClean="0"/>
              <a:t>до конца строки.</a:t>
            </a:r>
          </a:p>
          <a:p>
            <a:r>
              <a:rPr lang="ru-RU" dirty="0" smtClean="0"/>
              <a:t>Значения строковых переменных можно задавать с помощью стандартной функции </a:t>
            </a:r>
            <a:r>
              <a:rPr lang="en-US" b="1" i="1" dirty="0" err="1" smtClean="0"/>
              <a:t>scanf</a:t>
            </a:r>
            <a:r>
              <a:rPr lang="ru-RU" dirty="0" smtClean="0"/>
              <a:t>, используя спецификатор формата %</a:t>
            </a:r>
            <a:r>
              <a:rPr lang="en-US" dirty="0" smtClean="0"/>
              <a:t>s</a:t>
            </a:r>
            <a:r>
              <a:rPr lang="ru-RU" dirty="0" smtClean="0"/>
              <a:t>. </a:t>
            </a:r>
            <a:endParaRPr lang="en-US" dirty="0" smtClean="0"/>
          </a:p>
          <a:p>
            <a:r>
              <a:rPr lang="ru-RU" dirty="0" smtClean="0"/>
              <a:t>Для </a:t>
            </a:r>
            <a:r>
              <a:rPr lang="ru-RU" dirty="0" smtClean="0"/>
              <a:t>ввода строк не рекомендуется использовать потоковый ввод, так как с помощью </a:t>
            </a:r>
            <a:r>
              <a:rPr lang="en-US" b="1" i="1" dirty="0" err="1" smtClean="0"/>
              <a:t>cin</a:t>
            </a:r>
            <a:r>
              <a:rPr lang="en-US" dirty="0" smtClean="0"/>
              <a:t> </a:t>
            </a:r>
            <a:r>
              <a:rPr lang="ru-RU" dirty="0" smtClean="0"/>
              <a:t>в строку будут введены символы до пробела. </a:t>
            </a:r>
            <a:endParaRPr lang="en-US" dirty="0" smtClean="0"/>
          </a:p>
          <a:p>
            <a:r>
              <a:rPr lang="ru-RU" dirty="0" smtClean="0"/>
              <a:t>Для </a:t>
            </a:r>
            <a:r>
              <a:rPr lang="ru-RU" dirty="0" smtClean="0"/>
              <a:t>работы со строками удобно применять функции библиотеки </a:t>
            </a:r>
            <a:r>
              <a:rPr lang="en-US" b="1" i="1" dirty="0" err="1" smtClean="0"/>
              <a:t>stdio</a:t>
            </a:r>
            <a:r>
              <a:rPr lang="ru-RU" b="1" i="1" dirty="0" smtClean="0"/>
              <a:t>.</a:t>
            </a:r>
            <a:r>
              <a:rPr lang="en-US" b="1" i="1" dirty="0" smtClean="0"/>
              <a:t>h</a:t>
            </a:r>
            <a:r>
              <a:rPr lang="ru-RU" b="1" i="1" dirty="0" smtClean="0"/>
              <a:t>:</a:t>
            </a:r>
            <a:r>
              <a:rPr lang="ru-RU" dirty="0" smtClean="0"/>
              <a:t> </a:t>
            </a:r>
            <a:endParaRPr lang="en-US" dirty="0" smtClean="0"/>
          </a:p>
          <a:p>
            <a:r>
              <a:rPr lang="ru-RU" dirty="0" smtClean="0"/>
              <a:t>для </a:t>
            </a:r>
            <a:r>
              <a:rPr lang="ru-RU" dirty="0" smtClean="0"/>
              <a:t>ввода строки – </a:t>
            </a:r>
            <a:r>
              <a:rPr lang="en-US" b="1" i="1" dirty="0" smtClean="0"/>
              <a:t>puts</a:t>
            </a:r>
            <a:r>
              <a:rPr lang="ru-RU" b="1" i="1" dirty="0" smtClean="0"/>
              <a:t>(</a:t>
            </a:r>
            <a:r>
              <a:rPr lang="en-US" b="1" i="1" dirty="0" err="1" smtClean="0"/>
              <a:t>st</a:t>
            </a:r>
            <a:r>
              <a:rPr lang="ru-RU" b="1" i="1" dirty="0" smtClean="0"/>
              <a:t>)</a:t>
            </a:r>
            <a:r>
              <a:rPr lang="ru-RU" dirty="0" smtClean="0"/>
              <a:t>, </a:t>
            </a:r>
            <a:endParaRPr lang="en-US" dirty="0" smtClean="0"/>
          </a:p>
          <a:p>
            <a:r>
              <a:rPr lang="ru-RU" dirty="0" smtClean="0"/>
              <a:t>для </a:t>
            </a:r>
            <a:r>
              <a:rPr lang="ru-RU" dirty="0" smtClean="0"/>
              <a:t>вывода – </a:t>
            </a:r>
            <a:r>
              <a:rPr lang="en-US" dirty="0" smtClean="0"/>
              <a:t>          </a:t>
            </a:r>
            <a:r>
              <a:rPr lang="en-US" b="1" i="1" dirty="0" smtClean="0"/>
              <a:t>gets</a:t>
            </a:r>
            <a:r>
              <a:rPr lang="ru-RU" b="1" i="1" dirty="0" smtClean="0"/>
              <a:t>(</a:t>
            </a:r>
            <a:r>
              <a:rPr lang="en-US" b="1" i="1" dirty="0" err="1" smtClean="0"/>
              <a:t>st</a:t>
            </a:r>
            <a:r>
              <a:rPr lang="ru-RU" b="1" i="1" dirty="0" smtClean="0"/>
              <a:t>)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10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1012" grpId="0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188913"/>
            <a:ext cx="8064500" cy="765175"/>
          </a:xfrm>
          <a:noFill/>
          <a:ln/>
        </p:spPr>
        <p:txBody>
          <a:bodyPr lIns="92075" tIns="46038" rIns="92075" bIns="46038"/>
          <a:lstStyle/>
          <a:p>
            <a:r>
              <a:rPr lang="ru-RU" sz="4000" dirty="0" smtClean="0">
                <a:latin typeface="Georgia" pitchFamily="18" charset="0"/>
              </a:rPr>
              <a:t>Строка</a:t>
            </a:r>
            <a:endParaRPr lang="ru-RU" sz="4000" dirty="0">
              <a:latin typeface="Georgia" pitchFamily="18" charset="0"/>
            </a:endParaRPr>
          </a:p>
        </p:txBody>
      </p:sp>
      <p:graphicFrame>
        <p:nvGraphicFramePr>
          <p:cNvPr id="171011" name="Rectangle 3"/>
          <p:cNvGraphicFramePr>
            <a:graphicFrameLocks/>
          </p:cNvGraphicFramePr>
          <p:nvPr>
            <p:ph sz="half" idx="1"/>
          </p:nvPr>
        </p:nvGraphicFramePr>
        <p:xfrm>
          <a:off x="914400" y="2882900"/>
          <a:ext cx="3695700" cy="2463800"/>
        </p:xfrm>
        <a:graphic>
          <a:graphicData uri="http://schemas.openxmlformats.org/presentationml/2006/ole">
            <p:oleObj spid="_x0000_s224258" name="Формула" r:id="rId3" imgW="0" imgH="0" progId="Equation.3">
              <p:embed/>
            </p:oleObj>
          </a:graphicData>
        </a:graphic>
      </p:graphicFrame>
      <p:sp>
        <p:nvSpPr>
          <p:cNvPr id="171012" name="Text Box 4"/>
          <p:cNvSpPr txBox="1">
            <a:spLocks noChangeArrowheads="1"/>
          </p:cNvSpPr>
          <p:nvPr/>
        </p:nvSpPr>
        <p:spPr bwMode="auto">
          <a:xfrm>
            <a:off x="571472" y="981075"/>
            <a:ext cx="8215370" cy="475514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r>
              <a:rPr lang="ru-RU" dirty="0" smtClean="0"/>
              <a:t>В Си есть библиотека </a:t>
            </a:r>
            <a:r>
              <a:rPr lang="en-US" b="1" i="1" dirty="0" smtClean="0"/>
              <a:t>string</a:t>
            </a:r>
            <a:r>
              <a:rPr lang="ru-RU" b="1" i="1" dirty="0" smtClean="0"/>
              <a:t>.</a:t>
            </a:r>
            <a:r>
              <a:rPr lang="en-US" b="1" i="1" dirty="0" smtClean="0"/>
              <a:t>h</a:t>
            </a:r>
            <a:r>
              <a:rPr lang="ru-RU" dirty="0" smtClean="0"/>
              <a:t>, представляющая набор функций для работы со строками:</a:t>
            </a:r>
          </a:p>
          <a:p>
            <a:r>
              <a:rPr lang="en-US" b="1" i="1" dirty="0" err="1" smtClean="0"/>
              <a:t>strlen</a:t>
            </a:r>
            <a:r>
              <a:rPr lang="ru-RU" b="1" i="1" dirty="0" smtClean="0"/>
              <a:t>(</a:t>
            </a:r>
            <a:r>
              <a:rPr lang="en-US" b="1" i="1" dirty="0" err="1" smtClean="0"/>
              <a:t>st</a:t>
            </a:r>
            <a:r>
              <a:rPr lang="ru-RU" b="1" i="1" dirty="0" smtClean="0"/>
              <a:t>)</a:t>
            </a:r>
            <a:r>
              <a:rPr lang="ru-RU" dirty="0" smtClean="0"/>
              <a:t> – возвращает количество символов в строке без учета </a:t>
            </a:r>
            <a:r>
              <a:rPr lang="ru-RU" dirty="0" err="1" smtClean="0"/>
              <a:t>нуль-символа</a:t>
            </a:r>
            <a:r>
              <a:rPr lang="ru-RU" dirty="0" smtClean="0"/>
              <a:t>.</a:t>
            </a:r>
          </a:p>
          <a:p>
            <a:r>
              <a:rPr lang="en-US" b="1" i="1" dirty="0" smtClean="0"/>
              <a:t>#include &lt;</a:t>
            </a:r>
            <a:r>
              <a:rPr lang="en-US" b="1" i="1" dirty="0" err="1" smtClean="0"/>
              <a:t>stdio.h</a:t>
            </a:r>
            <a:r>
              <a:rPr lang="en-US" b="1" i="1" dirty="0" smtClean="0"/>
              <a:t>&gt;</a:t>
            </a:r>
          </a:p>
          <a:p>
            <a:r>
              <a:rPr lang="en-US" b="1" i="1" dirty="0" smtClean="0"/>
              <a:t>#</a:t>
            </a:r>
            <a:r>
              <a:rPr lang="en-US" b="1" i="1" dirty="0" smtClean="0"/>
              <a:t>include &lt;</a:t>
            </a:r>
            <a:r>
              <a:rPr lang="en-US" b="1" i="1" dirty="0" err="1" smtClean="0"/>
              <a:t>string.h</a:t>
            </a:r>
            <a:r>
              <a:rPr lang="en-US" b="1" i="1" dirty="0" smtClean="0"/>
              <a:t>&gt;</a:t>
            </a:r>
          </a:p>
          <a:p>
            <a:r>
              <a:rPr lang="en-US" b="1" i="1" dirty="0" err="1" smtClean="0"/>
              <a:t>int</a:t>
            </a:r>
            <a:r>
              <a:rPr lang="en-US" b="1" i="1" dirty="0" smtClean="0"/>
              <a:t> main()</a:t>
            </a:r>
          </a:p>
          <a:p>
            <a:r>
              <a:rPr lang="en-US" b="1" i="1" dirty="0" smtClean="0"/>
              <a:t>{  </a:t>
            </a:r>
            <a:r>
              <a:rPr lang="en-US" b="1" i="1" dirty="0" err="1" smtClean="0"/>
              <a:t>int</a:t>
            </a:r>
            <a:r>
              <a:rPr lang="en-US" b="1" i="1" dirty="0" smtClean="0"/>
              <a:t> </a:t>
            </a:r>
            <a:r>
              <a:rPr lang="en-US" b="1" i="1" dirty="0" smtClean="0"/>
              <a:t>l;   </a:t>
            </a:r>
            <a:endParaRPr lang="en-US" b="1" i="1" dirty="0" smtClean="0"/>
          </a:p>
          <a:p>
            <a:r>
              <a:rPr lang="en-US" b="1" i="1" dirty="0" smtClean="0"/>
              <a:t> </a:t>
            </a:r>
            <a:r>
              <a:rPr lang="en-US" b="1" i="1" dirty="0" smtClean="0"/>
              <a:t>  char </a:t>
            </a:r>
            <a:r>
              <a:rPr lang="en-US" b="1" i="1" dirty="0" smtClean="0"/>
              <a:t>s[] = "</a:t>
            </a:r>
            <a:r>
              <a:rPr lang="en-US" i="1" dirty="0" smtClean="0"/>
              <a:t>Program</a:t>
            </a:r>
            <a:r>
              <a:rPr lang="en-US" b="1" i="1" dirty="0" smtClean="0"/>
              <a:t>";  </a:t>
            </a:r>
            <a:endParaRPr lang="en-US" b="1" i="1" dirty="0" smtClean="0"/>
          </a:p>
          <a:p>
            <a:r>
              <a:rPr lang="en-US" b="1" i="1" dirty="0" smtClean="0"/>
              <a:t>   l </a:t>
            </a:r>
            <a:r>
              <a:rPr lang="en-US" b="1" i="1" dirty="0" smtClean="0"/>
              <a:t>= </a:t>
            </a:r>
            <a:r>
              <a:rPr lang="en-US" b="1" i="1" dirty="0" err="1" smtClean="0"/>
              <a:t>strlen</a:t>
            </a:r>
            <a:r>
              <a:rPr lang="en-US" b="1" i="1" dirty="0" smtClean="0"/>
              <a:t>(s);  </a:t>
            </a:r>
            <a:endParaRPr lang="en-US" b="1" i="1" dirty="0" smtClean="0"/>
          </a:p>
          <a:p>
            <a:r>
              <a:rPr lang="en-US" b="1" i="1" dirty="0" smtClean="0"/>
              <a:t>   </a:t>
            </a:r>
            <a:r>
              <a:rPr lang="en-US" b="1" i="1" dirty="0" err="1" smtClean="0"/>
              <a:t>printf</a:t>
            </a:r>
            <a:r>
              <a:rPr lang="en-US" b="1" i="1" dirty="0" smtClean="0"/>
              <a:t> </a:t>
            </a:r>
            <a:r>
              <a:rPr lang="en-US" b="1" i="1" dirty="0" smtClean="0"/>
              <a:t>( </a:t>
            </a:r>
            <a:r>
              <a:rPr lang="en-US" b="1" i="1" dirty="0" smtClean="0"/>
              <a:t>“</a:t>
            </a:r>
            <a:r>
              <a:rPr lang="en-US" i="1" dirty="0" err="1" smtClean="0"/>
              <a:t>Dlina</a:t>
            </a:r>
            <a:r>
              <a:rPr lang="en-US" i="1" dirty="0" smtClean="0"/>
              <a:t>  </a:t>
            </a:r>
            <a:r>
              <a:rPr lang="en-US" i="1" dirty="0" err="1" smtClean="0"/>
              <a:t>stroki</a:t>
            </a:r>
            <a:r>
              <a:rPr lang="en-US" b="1" i="1" dirty="0" smtClean="0"/>
              <a:t> </a:t>
            </a:r>
            <a:r>
              <a:rPr lang="en-US" b="1" i="1" dirty="0" smtClean="0"/>
              <a:t>%s </a:t>
            </a:r>
            <a:r>
              <a:rPr lang="en-US" i="1" dirty="0" smtClean="0"/>
              <a:t> = </a:t>
            </a:r>
            <a:r>
              <a:rPr lang="en-US" b="1" i="1" dirty="0" smtClean="0"/>
              <a:t>%</a:t>
            </a:r>
            <a:r>
              <a:rPr lang="en-US" b="1" i="1" dirty="0" smtClean="0"/>
              <a:t>d”, s, l </a:t>
            </a:r>
            <a:r>
              <a:rPr lang="en-US" b="1" i="1" dirty="0" smtClean="0"/>
              <a:t>);</a:t>
            </a:r>
          </a:p>
          <a:p>
            <a:r>
              <a:rPr lang="ru-RU" b="1" i="1" dirty="0" smtClean="0"/>
              <a:t>} </a:t>
            </a:r>
            <a:endParaRPr lang="ru-RU" dirty="0"/>
          </a:p>
        </p:txBody>
      </p:sp>
      <p:pic>
        <p:nvPicPr>
          <p:cNvPr id="224259" name="Picture 3"/>
          <p:cNvPicPr>
            <a:picLocks noChangeAspect="1" noChangeArrowheads="1"/>
          </p:cNvPicPr>
          <p:nvPr/>
        </p:nvPicPr>
        <p:blipFill>
          <a:blip r:embed="rId4"/>
          <a:srcRect l="18919" t="18051" r="33513" b="49818"/>
          <a:stretch>
            <a:fillRect/>
          </a:stretch>
        </p:blipFill>
        <p:spPr bwMode="auto">
          <a:xfrm>
            <a:off x="785786" y="2857496"/>
            <a:ext cx="7911109" cy="4000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10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242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42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1012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260350"/>
            <a:ext cx="7315200" cy="765175"/>
          </a:xfrm>
          <a:noFill/>
          <a:ln/>
        </p:spPr>
        <p:txBody>
          <a:bodyPr lIns="92075" tIns="46038" rIns="92075" bIns="46038"/>
          <a:lstStyle/>
          <a:p>
            <a:r>
              <a:rPr lang="ru-RU" sz="4600" dirty="0" smtClean="0">
                <a:latin typeface="Georgia" pitchFamily="18" charset="0"/>
              </a:rPr>
              <a:t>Массивы</a:t>
            </a:r>
            <a:endParaRPr lang="ru-RU" sz="4600" dirty="0">
              <a:latin typeface="Georgia" pitchFamily="18" charset="0"/>
            </a:endParaRPr>
          </a:p>
        </p:txBody>
      </p:sp>
      <p:graphicFrame>
        <p:nvGraphicFramePr>
          <p:cNvPr id="133125" name="Rectangle 5"/>
          <p:cNvGraphicFramePr>
            <a:graphicFrameLocks/>
          </p:cNvGraphicFramePr>
          <p:nvPr>
            <p:ph sz="half" idx="1"/>
          </p:nvPr>
        </p:nvGraphicFramePr>
        <p:xfrm>
          <a:off x="914400" y="2882900"/>
          <a:ext cx="3695700" cy="2463800"/>
        </p:xfrm>
        <a:graphic>
          <a:graphicData uri="http://schemas.openxmlformats.org/presentationml/2006/ole">
            <p:oleObj spid="_x0000_s197634" name="Формула" r:id="rId3" imgW="0" imgH="0" progId="Equation.3">
              <p:embed/>
            </p:oleObj>
          </a:graphicData>
        </a:graphic>
      </p:graphicFrame>
      <p:sp>
        <p:nvSpPr>
          <p:cNvPr id="133123" name="Text Box 3"/>
          <p:cNvSpPr txBox="1">
            <a:spLocks noChangeArrowheads="1"/>
          </p:cNvSpPr>
          <p:nvPr/>
        </p:nvSpPr>
        <p:spPr bwMode="auto">
          <a:xfrm>
            <a:off x="611188" y="1052513"/>
            <a:ext cx="7993062" cy="541686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r>
              <a:rPr lang="ru-RU" sz="2800" dirty="0" smtClean="0"/>
              <a:t>Значения </a:t>
            </a:r>
            <a:r>
              <a:rPr lang="ru-RU" sz="2800" dirty="0"/>
              <a:t>элементов массива кроме инициализации при </a:t>
            </a:r>
            <a:r>
              <a:rPr lang="ru-RU" sz="2800" dirty="0" smtClean="0"/>
              <a:t>объявлении массива можно </a:t>
            </a:r>
            <a:r>
              <a:rPr lang="ru-RU" sz="2800" dirty="0"/>
              <a:t>вводить с клавиатуры или задавать с помощью функции, вырабатывающей случайные числа. </a:t>
            </a:r>
            <a:endParaRPr lang="ru-RU" sz="2800" dirty="0" smtClean="0"/>
          </a:p>
          <a:p>
            <a:r>
              <a:rPr lang="ru-RU" sz="2800" dirty="0" smtClean="0"/>
              <a:t>Для </a:t>
            </a:r>
            <a:r>
              <a:rPr lang="ru-RU" sz="2800" dirty="0"/>
              <a:t>получения случайных чисел служит функция </a:t>
            </a:r>
            <a:r>
              <a:rPr lang="ru-RU" sz="2800" b="1" i="1" dirty="0" err="1"/>
              <a:t>rand</a:t>
            </a:r>
            <a:r>
              <a:rPr lang="ru-RU" sz="2800" dirty="0"/>
              <a:t>( ), которая возвращает случайное </a:t>
            </a:r>
            <a:r>
              <a:rPr lang="ru-RU" sz="2800" dirty="0" smtClean="0"/>
              <a:t>число из диапазона от </a:t>
            </a:r>
            <a:r>
              <a:rPr lang="ru-RU" sz="2800" dirty="0"/>
              <a:t>0 до значения константы </a:t>
            </a:r>
            <a:r>
              <a:rPr lang="ru-RU" sz="2800" i="1" dirty="0"/>
              <a:t>RAND_MAX</a:t>
            </a:r>
            <a:r>
              <a:rPr lang="ru-RU" sz="2800" dirty="0"/>
              <a:t> (как правило, эта константа равна 32767). </a:t>
            </a:r>
            <a:endParaRPr lang="ru-RU" sz="2800" dirty="0" smtClean="0"/>
          </a:p>
          <a:p>
            <a:endParaRPr lang="ru-RU" sz="2800" dirty="0"/>
          </a:p>
          <a:p>
            <a:r>
              <a:rPr lang="ru-RU" sz="2800" dirty="0" smtClean="0"/>
              <a:t>Функция </a:t>
            </a:r>
            <a:r>
              <a:rPr lang="ru-RU" sz="2800" b="1" i="1" dirty="0" err="1"/>
              <a:t>rand</a:t>
            </a:r>
            <a:r>
              <a:rPr lang="ru-RU" sz="2800" b="1" i="1" dirty="0"/>
              <a:t>( ) </a:t>
            </a:r>
            <a:r>
              <a:rPr lang="ru-RU" sz="2800" dirty="0"/>
              <a:t>(как и константа </a:t>
            </a:r>
            <a:r>
              <a:rPr lang="ru-RU" sz="2800" i="1" dirty="0"/>
              <a:t>RAND_MAX</a:t>
            </a:r>
            <a:r>
              <a:rPr lang="ru-RU" sz="2800" dirty="0"/>
              <a:t>) описана в файле </a:t>
            </a:r>
            <a:r>
              <a:rPr lang="ru-RU" sz="2800" b="1" i="1" dirty="0" err="1"/>
              <a:t>stdlib.h</a:t>
            </a:r>
            <a:r>
              <a:rPr lang="ru-RU" sz="2800" dirty="0"/>
              <a:t>:</a:t>
            </a:r>
          </a:p>
          <a:p>
            <a:pPr>
              <a:spcBef>
                <a:spcPts val="600"/>
              </a:spcBef>
            </a:pPr>
            <a:endParaRPr lang="ru-RU" sz="2800" i="1" dirty="0" smtClean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188913"/>
            <a:ext cx="8064500" cy="765175"/>
          </a:xfrm>
          <a:noFill/>
          <a:ln/>
        </p:spPr>
        <p:txBody>
          <a:bodyPr lIns="92075" tIns="46038" rIns="92075" bIns="46038"/>
          <a:lstStyle/>
          <a:p>
            <a:r>
              <a:rPr lang="ru-RU" sz="4000" dirty="0" smtClean="0">
                <a:latin typeface="Georgia" pitchFamily="18" charset="0"/>
              </a:rPr>
              <a:t>Строка</a:t>
            </a:r>
            <a:endParaRPr lang="ru-RU" sz="4000" dirty="0">
              <a:latin typeface="Georgia" pitchFamily="18" charset="0"/>
            </a:endParaRPr>
          </a:p>
        </p:txBody>
      </p:sp>
      <p:graphicFrame>
        <p:nvGraphicFramePr>
          <p:cNvPr id="171011" name="Rectangle 3"/>
          <p:cNvGraphicFramePr>
            <a:graphicFrameLocks/>
          </p:cNvGraphicFramePr>
          <p:nvPr>
            <p:ph sz="half" idx="1"/>
          </p:nvPr>
        </p:nvGraphicFramePr>
        <p:xfrm>
          <a:off x="914400" y="2882900"/>
          <a:ext cx="3695700" cy="2463800"/>
        </p:xfrm>
        <a:graphic>
          <a:graphicData uri="http://schemas.openxmlformats.org/presentationml/2006/ole">
            <p:oleObj spid="_x0000_s225282" name="Формула" r:id="rId3" imgW="0" imgH="0" progId="Equation.3">
              <p:embed/>
            </p:oleObj>
          </a:graphicData>
        </a:graphic>
      </p:graphicFrame>
      <p:sp>
        <p:nvSpPr>
          <p:cNvPr id="171012" name="Text Box 4"/>
          <p:cNvSpPr txBox="1">
            <a:spLocks noChangeArrowheads="1"/>
          </p:cNvSpPr>
          <p:nvPr/>
        </p:nvSpPr>
        <p:spPr bwMode="auto">
          <a:xfrm>
            <a:off x="571472" y="981075"/>
            <a:ext cx="8215370" cy="502188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r>
              <a:rPr lang="en-US" b="1" i="1" dirty="0" err="1" smtClean="0"/>
              <a:t>strcat</a:t>
            </a:r>
            <a:r>
              <a:rPr lang="ru-RU" b="1" i="1" dirty="0" smtClean="0"/>
              <a:t>(</a:t>
            </a:r>
            <a:r>
              <a:rPr lang="en-US" b="1" i="1" dirty="0" err="1" smtClean="0"/>
              <a:t>st</a:t>
            </a:r>
            <a:r>
              <a:rPr lang="ru-RU" b="1" i="1" dirty="0" smtClean="0"/>
              <a:t>1, </a:t>
            </a:r>
            <a:r>
              <a:rPr lang="en-US" b="1" i="1" dirty="0" err="1" smtClean="0"/>
              <a:t>st</a:t>
            </a:r>
            <a:r>
              <a:rPr lang="ru-RU" b="1" i="1" dirty="0" smtClean="0"/>
              <a:t>2) </a:t>
            </a:r>
            <a:r>
              <a:rPr lang="ru-RU" dirty="0" smtClean="0"/>
              <a:t>– добавляет к содержимому целевой строки </a:t>
            </a:r>
            <a:r>
              <a:rPr lang="en-US" i="1" dirty="0" err="1" smtClean="0"/>
              <a:t>st</a:t>
            </a:r>
            <a:r>
              <a:rPr lang="ru-RU" i="1" dirty="0" smtClean="0"/>
              <a:t>1</a:t>
            </a:r>
            <a:r>
              <a:rPr lang="ru-RU" b="1" i="1" dirty="0" smtClean="0"/>
              <a:t> </a:t>
            </a:r>
            <a:r>
              <a:rPr lang="ru-RU" dirty="0" smtClean="0"/>
              <a:t>содержимое строки-источника </a:t>
            </a:r>
            <a:r>
              <a:rPr lang="en-US" i="1" dirty="0" err="1" smtClean="0"/>
              <a:t>st</a:t>
            </a:r>
            <a:r>
              <a:rPr lang="ru-RU" i="1" dirty="0" smtClean="0"/>
              <a:t>2</a:t>
            </a:r>
            <a:r>
              <a:rPr lang="ru-RU" dirty="0" smtClean="0"/>
              <a:t>. Предполагается, что целевая строка может вместить содержимое объединенной строки, иначе последние символы строки </a:t>
            </a:r>
            <a:r>
              <a:rPr lang="en-US" i="1" dirty="0" err="1" smtClean="0"/>
              <a:t>st</a:t>
            </a:r>
            <a:r>
              <a:rPr lang="ru-RU" i="1" dirty="0" smtClean="0"/>
              <a:t>2</a:t>
            </a:r>
            <a:r>
              <a:rPr lang="ru-RU" dirty="0" smtClean="0"/>
              <a:t>. будут отброшены. </a:t>
            </a:r>
          </a:p>
          <a:p>
            <a:r>
              <a:rPr lang="en-US" b="1" i="1" dirty="0" err="1" smtClean="0"/>
              <a:t>strncat</a:t>
            </a:r>
            <a:r>
              <a:rPr lang="ru-RU" b="1" i="1" dirty="0" smtClean="0"/>
              <a:t>(</a:t>
            </a:r>
            <a:r>
              <a:rPr lang="en-US" b="1" i="1" dirty="0" err="1" smtClean="0"/>
              <a:t>st</a:t>
            </a:r>
            <a:r>
              <a:rPr lang="ru-RU" b="1" i="1" dirty="0" smtClean="0"/>
              <a:t>1, </a:t>
            </a:r>
            <a:r>
              <a:rPr lang="en-US" b="1" i="1" dirty="0" err="1" smtClean="0"/>
              <a:t>st</a:t>
            </a:r>
            <a:r>
              <a:rPr lang="ru-RU" b="1" i="1" dirty="0" smtClean="0"/>
              <a:t>2, </a:t>
            </a:r>
            <a:r>
              <a:rPr lang="en-US" b="1" i="1" dirty="0" smtClean="0"/>
              <a:t>n</a:t>
            </a:r>
            <a:r>
              <a:rPr lang="ru-RU" b="1" i="1" dirty="0" smtClean="0"/>
              <a:t>) </a:t>
            </a:r>
            <a:r>
              <a:rPr lang="ru-RU" dirty="0" smtClean="0"/>
              <a:t>– добавляет к содержимому целевой строки </a:t>
            </a:r>
            <a:r>
              <a:rPr lang="en-US" i="1" dirty="0" err="1" smtClean="0"/>
              <a:t>st</a:t>
            </a:r>
            <a:r>
              <a:rPr lang="ru-RU" i="1" dirty="0" smtClean="0"/>
              <a:t>1</a:t>
            </a:r>
            <a:r>
              <a:rPr lang="ru-RU" b="1" i="1" dirty="0" smtClean="0"/>
              <a:t> </a:t>
            </a:r>
            <a:r>
              <a:rPr lang="ru-RU" dirty="0" smtClean="0"/>
              <a:t>указанное количество </a:t>
            </a:r>
            <a:r>
              <a:rPr lang="en-US" i="1" dirty="0" smtClean="0"/>
              <a:t>n</a:t>
            </a:r>
            <a:r>
              <a:rPr lang="ru-RU" dirty="0" smtClean="0"/>
              <a:t> символов из строки-источника</a:t>
            </a:r>
            <a:r>
              <a:rPr lang="ru-RU" b="1" i="1" dirty="0" smtClean="0"/>
              <a:t> </a:t>
            </a:r>
            <a:r>
              <a:rPr lang="en-US" i="1" dirty="0" err="1" smtClean="0"/>
              <a:t>st</a:t>
            </a:r>
            <a:r>
              <a:rPr lang="ru-RU" i="1" dirty="0" smtClean="0"/>
              <a:t>2</a:t>
            </a:r>
            <a:r>
              <a:rPr lang="ru-RU" dirty="0" smtClean="0"/>
              <a:t>, при этом не проверяется достаточна ли длина строки </a:t>
            </a:r>
            <a:r>
              <a:rPr lang="en-US" i="1" dirty="0" err="1" smtClean="0"/>
              <a:t>st</a:t>
            </a:r>
            <a:r>
              <a:rPr lang="ru-RU" i="1" dirty="0" smtClean="0"/>
              <a:t>1</a:t>
            </a:r>
            <a:r>
              <a:rPr lang="ru-RU" dirty="0" smtClean="0"/>
              <a:t>.</a:t>
            </a:r>
            <a:endParaRPr lang="en-US" dirty="0" smtClean="0"/>
          </a:p>
          <a:p>
            <a:r>
              <a:rPr lang="en-US" b="1" i="1" dirty="0" err="1" smtClean="0"/>
              <a:t>strcmp</a:t>
            </a:r>
            <a:r>
              <a:rPr lang="ru-RU" b="1" i="1" dirty="0" smtClean="0"/>
              <a:t>(</a:t>
            </a:r>
            <a:r>
              <a:rPr lang="en-US" b="1" i="1" dirty="0" err="1" smtClean="0"/>
              <a:t>st</a:t>
            </a:r>
            <a:r>
              <a:rPr lang="ru-RU" b="1" i="1" dirty="0" smtClean="0"/>
              <a:t>1, </a:t>
            </a:r>
            <a:r>
              <a:rPr lang="en-US" b="1" i="1" dirty="0" err="1" smtClean="0"/>
              <a:t>st</a:t>
            </a:r>
            <a:r>
              <a:rPr lang="ru-RU" b="1" i="1" dirty="0" smtClean="0"/>
              <a:t>2)</a:t>
            </a:r>
            <a:r>
              <a:rPr lang="ru-RU" b="1" dirty="0" smtClean="0"/>
              <a:t> –</a:t>
            </a:r>
            <a:r>
              <a:rPr lang="ru-RU" dirty="0" smtClean="0"/>
              <a:t> сравнивает строки </a:t>
            </a:r>
            <a:r>
              <a:rPr lang="en-US" i="1" dirty="0" err="1" smtClean="0"/>
              <a:t>stl</a:t>
            </a:r>
            <a:r>
              <a:rPr lang="en-US" dirty="0" smtClean="0"/>
              <a:t> </a:t>
            </a:r>
            <a:r>
              <a:rPr lang="ru-RU" dirty="0" smtClean="0"/>
              <a:t>и </a:t>
            </a:r>
            <a:r>
              <a:rPr lang="en-US" i="1" dirty="0" err="1" smtClean="0"/>
              <a:t>st</a:t>
            </a:r>
            <a:r>
              <a:rPr lang="ru-RU" i="1" dirty="0" smtClean="0"/>
              <a:t>2</a:t>
            </a:r>
            <a:r>
              <a:rPr lang="ru-RU" dirty="0" smtClean="0"/>
              <a:t>. Возвращает в качестве результата сравнения целую величину:</a:t>
            </a:r>
          </a:p>
          <a:p>
            <a:r>
              <a:rPr lang="ru-RU" dirty="0" smtClean="0"/>
              <a:t>&lt; 0 когда </a:t>
            </a:r>
            <a:r>
              <a:rPr lang="ru-RU" i="1" dirty="0" smtClean="0"/>
              <a:t>st1</a:t>
            </a:r>
            <a:r>
              <a:rPr lang="ru-RU" dirty="0" smtClean="0"/>
              <a:t> меньше, чем </a:t>
            </a:r>
            <a:r>
              <a:rPr lang="ru-RU" i="1" dirty="0" smtClean="0"/>
              <a:t>st2</a:t>
            </a:r>
            <a:r>
              <a:rPr lang="ru-RU" dirty="0" smtClean="0"/>
              <a:t>;</a:t>
            </a:r>
          </a:p>
          <a:p>
            <a:r>
              <a:rPr lang="ru-RU" dirty="0" smtClean="0"/>
              <a:t>= 0 когда </a:t>
            </a:r>
            <a:r>
              <a:rPr lang="ru-RU" i="1" dirty="0" smtClean="0"/>
              <a:t>st1</a:t>
            </a:r>
            <a:r>
              <a:rPr lang="ru-RU" dirty="0" smtClean="0"/>
              <a:t> равна </a:t>
            </a:r>
            <a:r>
              <a:rPr lang="ru-RU" i="1" dirty="0" smtClean="0"/>
              <a:t>st2</a:t>
            </a:r>
            <a:r>
              <a:rPr lang="ru-RU" dirty="0" smtClean="0"/>
              <a:t>;</a:t>
            </a:r>
          </a:p>
          <a:p>
            <a:r>
              <a:rPr lang="ru-RU" dirty="0" smtClean="0"/>
              <a:t>&gt; 0 когда </a:t>
            </a:r>
            <a:r>
              <a:rPr lang="ru-RU" dirty="0" err="1" smtClean="0"/>
              <a:t>stl</a:t>
            </a:r>
            <a:r>
              <a:rPr lang="ru-RU" dirty="0" smtClean="0"/>
              <a:t> больше, чем st2</a:t>
            </a:r>
            <a:r>
              <a:rPr lang="ru-RU" dirty="0" smtClean="0"/>
              <a:t>.</a:t>
            </a:r>
            <a:endParaRPr lang="ru-RU" dirty="0" smtClean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10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1012" grpId="0" autoUpdateAnimBg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188913"/>
            <a:ext cx="8064500" cy="765175"/>
          </a:xfrm>
          <a:noFill/>
          <a:ln/>
        </p:spPr>
        <p:txBody>
          <a:bodyPr lIns="92075" tIns="46038" rIns="92075" bIns="46038"/>
          <a:lstStyle/>
          <a:p>
            <a:r>
              <a:rPr lang="ru-RU" sz="4000" dirty="0" smtClean="0">
                <a:latin typeface="Georgia" pitchFamily="18" charset="0"/>
              </a:rPr>
              <a:t>Строка</a:t>
            </a:r>
            <a:endParaRPr lang="ru-RU" sz="4000" dirty="0">
              <a:latin typeface="Georgia" pitchFamily="18" charset="0"/>
            </a:endParaRPr>
          </a:p>
        </p:txBody>
      </p:sp>
      <p:graphicFrame>
        <p:nvGraphicFramePr>
          <p:cNvPr id="171011" name="Rectangle 3"/>
          <p:cNvGraphicFramePr>
            <a:graphicFrameLocks/>
          </p:cNvGraphicFramePr>
          <p:nvPr>
            <p:ph sz="half" idx="1"/>
          </p:nvPr>
        </p:nvGraphicFramePr>
        <p:xfrm>
          <a:off x="914400" y="2882900"/>
          <a:ext cx="3695700" cy="2463800"/>
        </p:xfrm>
        <a:graphic>
          <a:graphicData uri="http://schemas.openxmlformats.org/presentationml/2006/ole">
            <p:oleObj spid="_x0000_s226306" name="Формула" r:id="rId3" imgW="0" imgH="0" progId="Equation.3">
              <p:embed/>
            </p:oleObj>
          </a:graphicData>
        </a:graphic>
      </p:graphicFrame>
      <p:sp>
        <p:nvSpPr>
          <p:cNvPr id="171012" name="Text Box 4"/>
          <p:cNvSpPr txBox="1">
            <a:spLocks noChangeArrowheads="1"/>
          </p:cNvSpPr>
          <p:nvPr/>
        </p:nvSpPr>
        <p:spPr bwMode="auto">
          <a:xfrm>
            <a:off x="571472" y="981075"/>
            <a:ext cx="8215370" cy="536557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r>
              <a:rPr lang="en-US" b="1" i="1" dirty="0" err="1" smtClean="0"/>
              <a:t>stricmp</a:t>
            </a:r>
            <a:r>
              <a:rPr lang="ru-RU" b="1" dirty="0" smtClean="0"/>
              <a:t>(</a:t>
            </a:r>
            <a:r>
              <a:rPr lang="en-US" b="1" i="1" dirty="0" err="1" smtClean="0"/>
              <a:t>st</a:t>
            </a:r>
            <a:r>
              <a:rPr lang="ru-RU" b="1" i="1" dirty="0" smtClean="0"/>
              <a:t>1, </a:t>
            </a:r>
            <a:r>
              <a:rPr lang="en-US" b="1" i="1" dirty="0" err="1" smtClean="0"/>
              <a:t>st</a:t>
            </a:r>
            <a:r>
              <a:rPr lang="ru-RU" b="1" i="1" dirty="0" smtClean="0"/>
              <a:t>2</a:t>
            </a:r>
            <a:r>
              <a:rPr lang="ru-RU" b="1" dirty="0" smtClean="0"/>
              <a:t>) –</a:t>
            </a:r>
            <a:r>
              <a:rPr lang="ru-RU" dirty="0" smtClean="0"/>
              <a:t> сравнивает строки </a:t>
            </a:r>
            <a:r>
              <a:rPr lang="en-US" i="1" dirty="0" err="1" smtClean="0"/>
              <a:t>st</a:t>
            </a:r>
            <a:r>
              <a:rPr lang="ru-RU" i="1" dirty="0" smtClean="0"/>
              <a:t>1</a:t>
            </a:r>
            <a:r>
              <a:rPr lang="ru-RU" dirty="0" smtClean="0"/>
              <a:t> и </a:t>
            </a:r>
            <a:r>
              <a:rPr lang="ru-RU" i="1" dirty="0" smtClean="0"/>
              <a:t>st2</a:t>
            </a:r>
            <a:r>
              <a:rPr lang="ru-RU" dirty="0" smtClean="0"/>
              <a:t>, не делая различия между символами в нижнем и верхнем регистре.</a:t>
            </a:r>
          </a:p>
          <a:p>
            <a:r>
              <a:rPr lang="en-US" b="1" i="1" dirty="0" err="1" smtClean="0"/>
              <a:t>strncmp</a:t>
            </a:r>
            <a:r>
              <a:rPr lang="ru-RU" b="1" dirty="0" smtClean="0"/>
              <a:t>(</a:t>
            </a:r>
            <a:r>
              <a:rPr lang="en-US" b="1" i="1" dirty="0" err="1" smtClean="0"/>
              <a:t>st</a:t>
            </a:r>
            <a:r>
              <a:rPr lang="ru-RU" b="1" i="1" dirty="0" smtClean="0"/>
              <a:t>1, </a:t>
            </a:r>
            <a:r>
              <a:rPr lang="en-US" b="1" i="1" dirty="0" err="1" smtClean="0"/>
              <a:t>st</a:t>
            </a:r>
            <a:r>
              <a:rPr lang="ru-RU" b="1" i="1" dirty="0" smtClean="0"/>
              <a:t>2, </a:t>
            </a:r>
            <a:r>
              <a:rPr lang="en-US" b="1" i="1" dirty="0" smtClean="0"/>
              <a:t>n</a:t>
            </a:r>
            <a:r>
              <a:rPr lang="ru-RU" b="1" dirty="0" smtClean="0"/>
              <a:t>) – </a:t>
            </a:r>
            <a:r>
              <a:rPr lang="ru-RU" dirty="0" smtClean="0"/>
              <a:t>сравнивает первые </a:t>
            </a:r>
            <a:r>
              <a:rPr lang="ru-RU" i="1" dirty="0" err="1" smtClean="0"/>
              <a:t>n</a:t>
            </a:r>
            <a:r>
              <a:rPr lang="ru-RU" dirty="0" smtClean="0"/>
              <a:t> символов строк </a:t>
            </a:r>
            <a:r>
              <a:rPr lang="en-US" i="1" dirty="0" err="1" smtClean="0"/>
              <a:t>st</a:t>
            </a:r>
            <a:r>
              <a:rPr lang="ru-RU" i="1" dirty="0" smtClean="0"/>
              <a:t>1 </a:t>
            </a:r>
            <a:r>
              <a:rPr lang="ru-RU" dirty="0" smtClean="0"/>
              <a:t>и </a:t>
            </a:r>
            <a:r>
              <a:rPr lang="en-US" i="1" dirty="0" err="1" smtClean="0"/>
              <a:t>st</a:t>
            </a:r>
            <a:r>
              <a:rPr lang="ru-RU" i="1" dirty="0" smtClean="0"/>
              <a:t>2</a:t>
            </a:r>
            <a:r>
              <a:rPr lang="ru-RU" dirty="0" smtClean="0"/>
              <a:t>. </a:t>
            </a:r>
          </a:p>
          <a:p>
            <a:r>
              <a:rPr lang="en-US" b="1" i="1" dirty="0" err="1" smtClean="0"/>
              <a:t>strlwr</a:t>
            </a:r>
            <a:r>
              <a:rPr lang="ru-RU" b="1" i="1" dirty="0" smtClean="0"/>
              <a:t> (</a:t>
            </a:r>
            <a:r>
              <a:rPr lang="en-US" b="1" i="1" dirty="0" err="1" smtClean="0"/>
              <a:t>st</a:t>
            </a:r>
            <a:r>
              <a:rPr lang="ru-RU" b="1" i="1" dirty="0" smtClean="0"/>
              <a:t>)</a:t>
            </a:r>
            <a:r>
              <a:rPr lang="ru-RU" b="1" dirty="0" smtClean="0"/>
              <a:t> – </a:t>
            </a:r>
            <a:r>
              <a:rPr lang="ru-RU" dirty="0" smtClean="0"/>
              <a:t>преобразует символы верхнего регистра в символы нижнего регистра в строке </a:t>
            </a:r>
            <a:r>
              <a:rPr lang="en-US" i="1" dirty="0" err="1" smtClean="0"/>
              <a:t>st</a:t>
            </a:r>
            <a:r>
              <a:rPr lang="ru-RU" dirty="0" smtClean="0"/>
              <a:t>. Другие символы не затрагиваются. </a:t>
            </a:r>
          </a:p>
          <a:p>
            <a:r>
              <a:rPr lang="en-US" b="1" i="1" dirty="0" err="1" smtClean="0"/>
              <a:t>strupr</a:t>
            </a:r>
            <a:r>
              <a:rPr lang="ru-RU" b="1" i="1" dirty="0" smtClean="0"/>
              <a:t>(</a:t>
            </a:r>
            <a:r>
              <a:rPr lang="en-US" b="1" i="1" dirty="0" err="1" smtClean="0"/>
              <a:t>st</a:t>
            </a:r>
            <a:r>
              <a:rPr lang="ru-RU" b="1" i="1" dirty="0" smtClean="0"/>
              <a:t>)</a:t>
            </a:r>
            <a:r>
              <a:rPr lang="ru-RU" b="1" dirty="0" smtClean="0"/>
              <a:t> </a:t>
            </a:r>
            <a:r>
              <a:rPr lang="ru-RU" dirty="0" smtClean="0"/>
              <a:t>– преобразует символы нижнего регистра в символы верхнего регистра в строке </a:t>
            </a:r>
            <a:r>
              <a:rPr lang="en-US" i="1" dirty="0" err="1" smtClean="0"/>
              <a:t>st</a:t>
            </a:r>
            <a:r>
              <a:rPr lang="ru-RU" dirty="0" smtClean="0"/>
              <a:t>. Другие символы не затрагиваются. </a:t>
            </a:r>
            <a:endParaRPr lang="en-US" dirty="0" smtClean="0"/>
          </a:p>
          <a:p>
            <a:r>
              <a:rPr lang="en-US" b="1" i="1" dirty="0" err="1" smtClean="0"/>
              <a:t>strchr</a:t>
            </a:r>
            <a:r>
              <a:rPr lang="ru-RU" b="1" i="1" dirty="0" smtClean="0"/>
              <a:t>(</a:t>
            </a:r>
            <a:r>
              <a:rPr lang="en-US" b="1" i="1" dirty="0" err="1" smtClean="0"/>
              <a:t>st</a:t>
            </a:r>
            <a:r>
              <a:rPr lang="ru-RU" b="1" i="1" dirty="0" smtClean="0"/>
              <a:t>, </a:t>
            </a:r>
            <a:r>
              <a:rPr lang="en-US" b="1" i="1" dirty="0" smtClean="0"/>
              <a:t>c</a:t>
            </a:r>
            <a:r>
              <a:rPr lang="ru-RU" b="1" i="1" dirty="0" smtClean="0"/>
              <a:t>)</a:t>
            </a:r>
            <a:r>
              <a:rPr lang="ru-RU" b="1" dirty="0" smtClean="0"/>
              <a:t> – </a:t>
            </a:r>
            <a:r>
              <a:rPr lang="ru-RU" dirty="0" smtClean="0"/>
              <a:t>находит первое вхождение символа </a:t>
            </a:r>
            <a:r>
              <a:rPr lang="ru-RU" i="1" dirty="0" smtClean="0"/>
              <a:t>с</a:t>
            </a:r>
            <a:r>
              <a:rPr lang="ru-RU" dirty="0" smtClean="0"/>
              <a:t> в строке </a:t>
            </a:r>
            <a:r>
              <a:rPr lang="en-US" i="1" dirty="0" err="1" smtClean="0"/>
              <a:t>st</a:t>
            </a:r>
            <a:r>
              <a:rPr lang="ru-RU" dirty="0" smtClean="0"/>
              <a:t>. Функция возвращает указатель на символ в строке </a:t>
            </a:r>
            <a:r>
              <a:rPr lang="en-US" i="1" dirty="0" err="1" smtClean="0"/>
              <a:t>st</a:t>
            </a:r>
            <a:r>
              <a:rPr lang="ru-RU" dirty="0" smtClean="0"/>
              <a:t>, который соответствует заданному образцу </a:t>
            </a:r>
            <a:r>
              <a:rPr lang="ru-RU" i="1" dirty="0" smtClean="0"/>
              <a:t>с</a:t>
            </a:r>
            <a:r>
              <a:rPr lang="ru-RU" dirty="0" smtClean="0"/>
              <a:t>. Если символа </a:t>
            </a:r>
            <a:r>
              <a:rPr lang="ru-RU" i="1" dirty="0" smtClean="0"/>
              <a:t>с</a:t>
            </a:r>
            <a:r>
              <a:rPr lang="ru-RU" dirty="0" smtClean="0"/>
              <a:t> в строке нет, функция возвращает 0</a:t>
            </a:r>
            <a:r>
              <a:rPr lang="ru-RU" dirty="0" smtClean="0"/>
              <a:t>.</a:t>
            </a:r>
            <a:endParaRPr lang="ru-RU" dirty="0" smtClean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10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1012" grpId="0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188913"/>
            <a:ext cx="8064500" cy="765175"/>
          </a:xfrm>
          <a:noFill/>
          <a:ln/>
        </p:spPr>
        <p:txBody>
          <a:bodyPr lIns="92075" tIns="46038" rIns="92075" bIns="46038"/>
          <a:lstStyle/>
          <a:p>
            <a:r>
              <a:rPr lang="ru-RU" sz="4000" dirty="0" smtClean="0">
                <a:latin typeface="Georgia" pitchFamily="18" charset="0"/>
              </a:rPr>
              <a:t>Строка</a:t>
            </a:r>
            <a:endParaRPr lang="ru-RU" sz="4000" dirty="0">
              <a:latin typeface="Georgia" pitchFamily="18" charset="0"/>
            </a:endParaRPr>
          </a:p>
        </p:txBody>
      </p:sp>
      <p:graphicFrame>
        <p:nvGraphicFramePr>
          <p:cNvPr id="171011" name="Rectangle 3"/>
          <p:cNvGraphicFramePr>
            <a:graphicFrameLocks/>
          </p:cNvGraphicFramePr>
          <p:nvPr>
            <p:ph sz="half" idx="1"/>
          </p:nvPr>
        </p:nvGraphicFramePr>
        <p:xfrm>
          <a:off x="914400" y="2882900"/>
          <a:ext cx="3695700" cy="2463800"/>
        </p:xfrm>
        <a:graphic>
          <a:graphicData uri="http://schemas.openxmlformats.org/presentationml/2006/ole">
            <p:oleObj spid="_x0000_s227330" name="Формула" r:id="rId3" imgW="0" imgH="0" progId="Equation.3">
              <p:embed/>
            </p:oleObj>
          </a:graphicData>
        </a:graphic>
      </p:graphicFrame>
      <p:sp>
        <p:nvSpPr>
          <p:cNvPr id="171012" name="Text Box 4"/>
          <p:cNvSpPr txBox="1">
            <a:spLocks noChangeArrowheads="1"/>
          </p:cNvSpPr>
          <p:nvPr/>
        </p:nvSpPr>
        <p:spPr bwMode="auto">
          <a:xfrm>
            <a:off x="571472" y="981075"/>
            <a:ext cx="8215370" cy="460126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r>
              <a:rPr lang="en-US" b="1" i="1" dirty="0" err="1" smtClean="0"/>
              <a:t>strspn</a:t>
            </a:r>
            <a:r>
              <a:rPr lang="ru-RU" b="1" i="1" dirty="0" smtClean="0"/>
              <a:t>(</a:t>
            </a:r>
            <a:r>
              <a:rPr lang="en-US" b="1" i="1" dirty="0" err="1" smtClean="0"/>
              <a:t>st</a:t>
            </a:r>
            <a:r>
              <a:rPr lang="ru-RU" b="1" i="1" dirty="0" smtClean="0"/>
              <a:t>1, </a:t>
            </a:r>
            <a:r>
              <a:rPr lang="en-US" b="1" i="1" dirty="0" err="1" smtClean="0"/>
              <a:t>st</a:t>
            </a:r>
            <a:r>
              <a:rPr lang="ru-RU" b="1" i="1" dirty="0" smtClean="0"/>
              <a:t>2)</a:t>
            </a:r>
            <a:r>
              <a:rPr lang="ru-RU" b="1" dirty="0" smtClean="0"/>
              <a:t> –</a:t>
            </a:r>
            <a:r>
              <a:rPr lang="ru-RU" dirty="0" smtClean="0"/>
              <a:t> возвращает число символов от начала строки </a:t>
            </a:r>
            <a:r>
              <a:rPr lang="en-US" i="1" dirty="0" err="1" smtClean="0"/>
              <a:t>st</a:t>
            </a:r>
            <a:r>
              <a:rPr lang="ru-RU" i="1" dirty="0" smtClean="0"/>
              <a:t>1</a:t>
            </a:r>
            <a:r>
              <a:rPr lang="ru-RU" dirty="0" smtClean="0"/>
              <a:t>, совпадающих с любым символом из шаблона </a:t>
            </a:r>
            <a:r>
              <a:rPr lang="en-US" i="1" dirty="0" err="1" smtClean="0"/>
              <a:t>st</a:t>
            </a:r>
            <a:r>
              <a:rPr lang="ru-RU" i="1" dirty="0" smtClean="0"/>
              <a:t>2</a:t>
            </a:r>
            <a:r>
              <a:rPr lang="ru-RU" dirty="0" smtClean="0"/>
              <a:t>.</a:t>
            </a:r>
          </a:p>
          <a:p>
            <a:r>
              <a:rPr lang="en-US" b="1" i="1" dirty="0" err="1" smtClean="0"/>
              <a:t>strcspn</a:t>
            </a:r>
            <a:r>
              <a:rPr lang="ru-RU" b="1" i="1" dirty="0" smtClean="0"/>
              <a:t>(</a:t>
            </a:r>
            <a:r>
              <a:rPr lang="en-US" b="1" i="1" dirty="0" err="1" smtClean="0"/>
              <a:t>st</a:t>
            </a:r>
            <a:r>
              <a:rPr lang="ru-RU" b="1" i="1" dirty="0" smtClean="0"/>
              <a:t>1, </a:t>
            </a:r>
            <a:r>
              <a:rPr lang="en-US" b="1" i="1" dirty="0" err="1" smtClean="0"/>
              <a:t>st</a:t>
            </a:r>
            <a:r>
              <a:rPr lang="ru-RU" b="1" i="1" dirty="0" smtClean="0"/>
              <a:t>2)</a:t>
            </a:r>
            <a:r>
              <a:rPr lang="ru-RU" b="1" dirty="0" smtClean="0"/>
              <a:t> – </a:t>
            </a:r>
            <a:r>
              <a:rPr lang="ru-RU" dirty="0" smtClean="0"/>
              <a:t>просматривает строку </a:t>
            </a:r>
            <a:r>
              <a:rPr lang="en-US" i="1" dirty="0" err="1" smtClean="0"/>
              <a:t>st</a:t>
            </a:r>
            <a:r>
              <a:rPr lang="ru-RU" i="1" dirty="0" smtClean="0"/>
              <a:t>1</a:t>
            </a:r>
            <a:r>
              <a:rPr lang="ru-RU" dirty="0" smtClean="0"/>
              <a:t> и выдает длину подстроки, отсчитываемой с начала строки, символы которой полностью отсутствуют в строке </a:t>
            </a:r>
            <a:r>
              <a:rPr lang="ru-RU" i="1" dirty="0" smtClean="0"/>
              <a:t>st2</a:t>
            </a:r>
            <a:r>
              <a:rPr lang="ru-RU" dirty="0" smtClean="0"/>
              <a:t>.</a:t>
            </a:r>
          </a:p>
          <a:p>
            <a:r>
              <a:rPr lang="en-US" b="1" i="1" dirty="0" err="1" smtClean="0"/>
              <a:t>strpbrk</a:t>
            </a:r>
            <a:r>
              <a:rPr lang="ru-RU" b="1" i="1" dirty="0" smtClean="0"/>
              <a:t>(</a:t>
            </a:r>
            <a:r>
              <a:rPr lang="en-US" b="1" i="1" dirty="0" err="1" smtClean="0"/>
              <a:t>st</a:t>
            </a:r>
            <a:r>
              <a:rPr lang="ru-RU" b="1" i="1" dirty="0" smtClean="0"/>
              <a:t>1, </a:t>
            </a:r>
            <a:r>
              <a:rPr lang="en-US" b="1" i="1" dirty="0" err="1" smtClean="0"/>
              <a:t>st</a:t>
            </a:r>
            <a:r>
              <a:rPr lang="ru-RU" b="1" i="1" dirty="0" smtClean="0"/>
              <a:t>2)</a:t>
            </a:r>
            <a:r>
              <a:rPr lang="ru-RU" b="1" dirty="0" smtClean="0"/>
              <a:t> – </a:t>
            </a:r>
            <a:r>
              <a:rPr lang="ru-RU" dirty="0" smtClean="0"/>
              <a:t>ищет в строке </a:t>
            </a:r>
            <a:r>
              <a:rPr lang="en-US" i="1" dirty="0" err="1" smtClean="0"/>
              <a:t>st</a:t>
            </a:r>
            <a:r>
              <a:rPr lang="ru-RU" i="1" dirty="0" smtClean="0"/>
              <a:t>1</a:t>
            </a:r>
            <a:r>
              <a:rPr lang="ru-RU" dirty="0" smtClean="0"/>
              <a:t> первое вхождение любого символа из образца </a:t>
            </a:r>
            <a:r>
              <a:rPr lang="en-US" i="1" dirty="0" err="1" smtClean="0"/>
              <a:t>st</a:t>
            </a:r>
            <a:r>
              <a:rPr lang="ru-RU" i="1" dirty="0" smtClean="0"/>
              <a:t>2</a:t>
            </a:r>
            <a:r>
              <a:rPr lang="ru-RU" dirty="0" smtClean="0"/>
              <a:t>. Если в строке</a:t>
            </a:r>
            <a:r>
              <a:rPr lang="ru-RU" i="1" dirty="0" smtClean="0"/>
              <a:t> </a:t>
            </a:r>
            <a:r>
              <a:rPr lang="en-US" i="1" dirty="0" err="1" smtClean="0"/>
              <a:t>st</a:t>
            </a:r>
            <a:r>
              <a:rPr lang="ru-RU" i="1" dirty="0" smtClean="0"/>
              <a:t>1</a:t>
            </a:r>
            <a:r>
              <a:rPr lang="ru-RU" dirty="0" smtClean="0"/>
              <a:t> символов из образца нет, функция возвращает 0.</a:t>
            </a:r>
          </a:p>
          <a:p>
            <a:r>
              <a:rPr lang="en-US" b="1" i="1" dirty="0" err="1" smtClean="0"/>
              <a:t>strstr</a:t>
            </a:r>
            <a:r>
              <a:rPr lang="ru-RU" b="1" i="1" dirty="0" smtClean="0"/>
              <a:t>(</a:t>
            </a:r>
            <a:r>
              <a:rPr lang="en-US" b="1" i="1" dirty="0" err="1" smtClean="0"/>
              <a:t>str</a:t>
            </a:r>
            <a:r>
              <a:rPr lang="ru-RU" b="1" i="1" dirty="0" smtClean="0"/>
              <a:t>, </a:t>
            </a:r>
            <a:r>
              <a:rPr lang="en-US" b="1" i="1" dirty="0" err="1" smtClean="0"/>
              <a:t>substr</a:t>
            </a:r>
            <a:r>
              <a:rPr lang="ru-RU" b="1" i="1" dirty="0" smtClean="0"/>
              <a:t>)</a:t>
            </a:r>
            <a:r>
              <a:rPr lang="ru-RU" b="1" dirty="0" smtClean="0"/>
              <a:t> – </a:t>
            </a:r>
            <a:r>
              <a:rPr lang="ru-RU" dirty="0" smtClean="0"/>
              <a:t>ищет в строке </a:t>
            </a:r>
            <a:r>
              <a:rPr lang="ru-RU" i="1" dirty="0" err="1" smtClean="0"/>
              <a:t>str</a:t>
            </a:r>
            <a:r>
              <a:rPr lang="ru-RU" dirty="0" smtClean="0"/>
              <a:t> первое вхождение подстроки </a:t>
            </a:r>
            <a:r>
              <a:rPr lang="en-US" i="1" dirty="0" err="1" smtClean="0"/>
              <a:t>substr</a:t>
            </a:r>
            <a:r>
              <a:rPr lang="ru-RU" dirty="0" smtClean="0"/>
              <a:t>. Функция возвращает указатель на первый символ найденной в строке </a:t>
            </a:r>
            <a:r>
              <a:rPr lang="ru-RU" i="1" dirty="0" err="1" smtClean="0"/>
              <a:t>str</a:t>
            </a:r>
            <a:r>
              <a:rPr lang="ru-RU" dirty="0" smtClean="0"/>
              <a:t> подстроки </a:t>
            </a:r>
            <a:r>
              <a:rPr lang="en-US" i="1" dirty="0" err="1" smtClean="0"/>
              <a:t>substr</a:t>
            </a:r>
            <a:r>
              <a:rPr lang="ru-RU" dirty="0" smtClean="0"/>
              <a:t>. Если строка </a:t>
            </a:r>
            <a:r>
              <a:rPr lang="en-US" i="1" dirty="0" err="1" smtClean="0"/>
              <a:t>substr</a:t>
            </a:r>
            <a:r>
              <a:rPr lang="ru-RU" dirty="0" smtClean="0"/>
              <a:t> не обнаружена в строке </a:t>
            </a:r>
            <a:r>
              <a:rPr lang="ru-RU" i="1" dirty="0" err="1" smtClean="0"/>
              <a:t>str</a:t>
            </a:r>
            <a:r>
              <a:rPr lang="ru-RU" dirty="0" smtClean="0"/>
              <a:t>, функция возвращает 0.</a:t>
            </a:r>
            <a:endParaRPr lang="ru-RU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10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1012" grpId="0" autoUpdateAnimBg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188913"/>
            <a:ext cx="8064500" cy="765175"/>
          </a:xfrm>
          <a:noFill/>
          <a:ln/>
        </p:spPr>
        <p:txBody>
          <a:bodyPr lIns="92075" tIns="46038" rIns="92075" bIns="46038"/>
          <a:lstStyle/>
          <a:p>
            <a:r>
              <a:rPr lang="ru-RU" sz="4000" dirty="0" smtClean="0">
                <a:latin typeface="Georgia" pitchFamily="18" charset="0"/>
              </a:rPr>
              <a:t>Строка</a:t>
            </a:r>
            <a:endParaRPr lang="ru-RU" sz="4000" dirty="0">
              <a:latin typeface="Georgia" pitchFamily="18" charset="0"/>
            </a:endParaRPr>
          </a:p>
        </p:txBody>
      </p:sp>
      <p:graphicFrame>
        <p:nvGraphicFramePr>
          <p:cNvPr id="171011" name="Rectangle 3"/>
          <p:cNvGraphicFramePr>
            <a:graphicFrameLocks/>
          </p:cNvGraphicFramePr>
          <p:nvPr>
            <p:ph sz="half" idx="1"/>
          </p:nvPr>
        </p:nvGraphicFramePr>
        <p:xfrm>
          <a:off x="914400" y="2882900"/>
          <a:ext cx="3695700" cy="2463800"/>
        </p:xfrm>
        <a:graphic>
          <a:graphicData uri="http://schemas.openxmlformats.org/presentationml/2006/ole">
            <p:oleObj spid="_x0000_s228354" name="Формула" r:id="rId3" imgW="0" imgH="0" progId="Equation.3">
              <p:embed/>
            </p:oleObj>
          </a:graphicData>
        </a:graphic>
      </p:graphicFrame>
      <p:sp>
        <p:nvSpPr>
          <p:cNvPr id="171012" name="Text Box 4"/>
          <p:cNvSpPr txBox="1">
            <a:spLocks noChangeArrowheads="1"/>
          </p:cNvSpPr>
          <p:nvPr/>
        </p:nvSpPr>
        <p:spPr bwMode="auto">
          <a:xfrm>
            <a:off x="571472" y="981075"/>
            <a:ext cx="8215370" cy="304698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r>
              <a:rPr lang="en-US" b="1" i="1" dirty="0" err="1" smtClean="0"/>
              <a:t>strtok</a:t>
            </a:r>
            <a:r>
              <a:rPr lang="ru-RU" b="1" i="1" dirty="0" smtClean="0"/>
              <a:t>(</a:t>
            </a:r>
            <a:r>
              <a:rPr lang="en-US" b="1" i="1" dirty="0" err="1" smtClean="0"/>
              <a:t>st</a:t>
            </a:r>
            <a:r>
              <a:rPr lang="ru-RU" b="1" i="1" dirty="0" smtClean="0"/>
              <a:t>, </a:t>
            </a:r>
            <a:r>
              <a:rPr lang="en-US" b="1" i="1" dirty="0" err="1" smtClean="0"/>
              <a:t>simbols</a:t>
            </a:r>
            <a:r>
              <a:rPr lang="ru-RU" b="1" i="1" dirty="0" smtClean="0"/>
              <a:t>)</a:t>
            </a:r>
            <a:r>
              <a:rPr lang="ru-RU" b="1" dirty="0" smtClean="0"/>
              <a:t> – </a:t>
            </a:r>
            <a:r>
              <a:rPr lang="ru-RU" dirty="0" smtClean="0"/>
              <a:t>разбивает строку </a:t>
            </a:r>
            <a:r>
              <a:rPr lang="en-US" i="1" dirty="0" err="1" smtClean="0"/>
              <a:t>st</a:t>
            </a:r>
            <a:r>
              <a:rPr lang="en-US" dirty="0" smtClean="0"/>
              <a:t> </a:t>
            </a:r>
            <a:r>
              <a:rPr lang="ru-RU" dirty="0" smtClean="0"/>
              <a:t>на лексемы, согласно символам-ограничителям, заданным в строке </a:t>
            </a:r>
            <a:r>
              <a:rPr lang="en-US" i="1" dirty="0" err="1" smtClean="0"/>
              <a:t>simbols</a:t>
            </a:r>
            <a:r>
              <a:rPr lang="ru-RU" dirty="0" smtClean="0"/>
              <a:t>. В строку </a:t>
            </a:r>
            <a:r>
              <a:rPr lang="en-US" b="1" i="1" dirty="0" err="1" smtClean="0"/>
              <a:t>st</a:t>
            </a:r>
            <a:r>
              <a:rPr lang="ru-RU" dirty="0" smtClean="0"/>
              <a:t> помещается '\0'  вместо разделителя. Функция </a:t>
            </a:r>
            <a:r>
              <a:rPr lang="en-US" dirty="0" smtClean="0"/>
              <a:t>s</a:t>
            </a:r>
            <a:r>
              <a:rPr lang="ru-RU" i="1" dirty="0" err="1" smtClean="0"/>
              <a:t>trtok</a:t>
            </a:r>
            <a:r>
              <a:rPr lang="ru-RU" dirty="0" smtClean="0"/>
              <a:t> запоминает значение указателя, следующего за последней выделенной группой, и с него начинает работу при следующем вызове. Поэтому во всех вызовах, кроме первого, в качестве </a:t>
            </a:r>
            <a:r>
              <a:rPr lang="en-US" i="1" dirty="0" err="1" smtClean="0"/>
              <a:t>st</a:t>
            </a:r>
            <a:r>
              <a:rPr lang="ru-RU" dirty="0" smtClean="0"/>
              <a:t> надо использовать NULL. По исчерпании всех лексем в строке </a:t>
            </a:r>
            <a:r>
              <a:rPr lang="en-US" i="1" dirty="0" err="1" smtClean="0"/>
              <a:t>st</a:t>
            </a:r>
            <a:r>
              <a:rPr lang="ru-RU" dirty="0" smtClean="0"/>
              <a:t> возвращается NULL.</a:t>
            </a:r>
            <a:endParaRPr lang="ru-RU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10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1012" grpId="0" autoUpdateAnimBg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188913"/>
            <a:ext cx="8064500" cy="765175"/>
          </a:xfrm>
          <a:noFill/>
          <a:ln/>
        </p:spPr>
        <p:txBody>
          <a:bodyPr lIns="92075" tIns="46038" rIns="92075" bIns="46038"/>
          <a:lstStyle/>
          <a:p>
            <a:r>
              <a:rPr lang="ru-RU" sz="4000" dirty="0" smtClean="0">
                <a:latin typeface="Georgia" pitchFamily="18" charset="0"/>
              </a:rPr>
              <a:t>Строка</a:t>
            </a:r>
            <a:endParaRPr lang="ru-RU" sz="4000" dirty="0">
              <a:latin typeface="Georgia" pitchFamily="18" charset="0"/>
            </a:endParaRPr>
          </a:p>
        </p:txBody>
      </p:sp>
      <p:graphicFrame>
        <p:nvGraphicFramePr>
          <p:cNvPr id="171011" name="Rectangle 3"/>
          <p:cNvGraphicFramePr>
            <a:graphicFrameLocks/>
          </p:cNvGraphicFramePr>
          <p:nvPr>
            <p:ph sz="half" idx="1"/>
          </p:nvPr>
        </p:nvGraphicFramePr>
        <p:xfrm>
          <a:off x="914400" y="2882900"/>
          <a:ext cx="3695700" cy="2463800"/>
        </p:xfrm>
        <a:graphic>
          <a:graphicData uri="http://schemas.openxmlformats.org/presentationml/2006/ole">
            <p:oleObj spid="_x0000_s229378" name="Формула" r:id="rId3" imgW="0" imgH="0" progId="Equation.3">
              <p:embed/>
            </p:oleObj>
          </a:graphicData>
        </a:graphic>
      </p:graphicFrame>
      <p:sp>
        <p:nvSpPr>
          <p:cNvPr id="171012" name="Text Box 4"/>
          <p:cNvSpPr txBox="1">
            <a:spLocks noChangeArrowheads="1"/>
          </p:cNvSpPr>
          <p:nvPr/>
        </p:nvSpPr>
        <p:spPr bwMode="auto">
          <a:xfrm>
            <a:off x="500034" y="866616"/>
            <a:ext cx="8215370" cy="5991384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r>
              <a:rPr lang="en-US" b="1" i="1" dirty="0" smtClean="0"/>
              <a:t>#include &lt;</a:t>
            </a:r>
            <a:r>
              <a:rPr lang="en-US" b="1" i="1" dirty="0" err="1" smtClean="0"/>
              <a:t>stdio.h</a:t>
            </a:r>
            <a:r>
              <a:rPr lang="en-US" b="1" i="1" dirty="0" smtClean="0"/>
              <a:t>&gt;</a:t>
            </a:r>
          </a:p>
          <a:p>
            <a:r>
              <a:rPr lang="en-US" b="1" i="1" dirty="0" smtClean="0"/>
              <a:t>#</a:t>
            </a:r>
            <a:r>
              <a:rPr lang="en-US" b="1" i="1" dirty="0" smtClean="0"/>
              <a:t>include &lt;</a:t>
            </a:r>
            <a:r>
              <a:rPr lang="en-US" b="1" i="1" dirty="0" err="1" smtClean="0"/>
              <a:t>string.h</a:t>
            </a:r>
            <a:r>
              <a:rPr lang="en-US" b="1" i="1" dirty="0" smtClean="0"/>
              <a:t>&gt;</a:t>
            </a:r>
          </a:p>
          <a:p>
            <a:r>
              <a:rPr lang="en-US" b="1" i="1" dirty="0" smtClean="0"/>
              <a:t>void </a:t>
            </a:r>
            <a:r>
              <a:rPr lang="en-US" b="1" i="1" dirty="0" smtClean="0"/>
              <a:t>main</a:t>
            </a:r>
            <a:r>
              <a:rPr lang="en-US" b="1" i="1" dirty="0" smtClean="0"/>
              <a:t>()</a:t>
            </a:r>
          </a:p>
          <a:p>
            <a:r>
              <a:rPr lang="en-US" b="1" i="1" dirty="0" smtClean="0"/>
              <a:t>{ </a:t>
            </a:r>
            <a:r>
              <a:rPr lang="en-US" b="1" i="1" dirty="0" smtClean="0"/>
              <a:t>char </a:t>
            </a:r>
            <a:r>
              <a:rPr lang="en-US" b="1" i="1" dirty="0" err="1" smtClean="0"/>
              <a:t>str</a:t>
            </a:r>
            <a:r>
              <a:rPr lang="en-US" b="1" i="1" dirty="0" smtClean="0"/>
              <a:t>[] = "Program* (Cu + Java)";   </a:t>
            </a:r>
            <a:endParaRPr lang="en-US" b="1" i="1" dirty="0" smtClean="0"/>
          </a:p>
          <a:p>
            <a:r>
              <a:rPr lang="en-US" b="1" i="1" dirty="0" smtClean="0"/>
              <a:t>char </a:t>
            </a:r>
            <a:r>
              <a:rPr lang="en-US" b="1" i="1" dirty="0" err="1" smtClean="0"/>
              <a:t>tkn</a:t>
            </a:r>
            <a:r>
              <a:rPr lang="en-US" b="1" i="1" dirty="0" smtClean="0"/>
              <a:t>[] = " +*()";   </a:t>
            </a:r>
            <a:endParaRPr lang="en-US" b="1" i="1" dirty="0" smtClean="0"/>
          </a:p>
          <a:p>
            <a:r>
              <a:rPr lang="en-US" b="1" i="1" dirty="0" smtClean="0"/>
              <a:t>char </a:t>
            </a:r>
            <a:r>
              <a:rPr lang="en-US" b="1" i="1" dirty="0" smtClean="0"/>
              <a:t>*</a:t>
            </a:r>
            <a:r>
              <a:rPr lang="en-US" b="1" i="1" dirty="0" err="1" smtClean="0"/>
              <a:t>ptr</a:t>
            </a:r>
            <a:r>
              <a:rPr lang="en-US" b="1" i="1" dirty="0" smtClean="0"/>
              <a:t>;    </a:t>
            </a:r>
            <a:endParaRPr lang="en-US" b="1" i="1" dirty="0" smtClean="0"/>
          </a:p>
          <a:p>
            <a:r>
              <a:rPr lang="en-US" b="1" i="1" dirty="0" err="1" smtClean="0"/>
              <a:t>printf</a:t>
            </a:r>
            <a:r>
              <a:rPr lang="en-US" b="1" i="1" dirty="0" smtClean="0"/>
              <a:t>("%s\n", </a:t>
            </a:r>
            <a:r>
              <a:rPr lang="en-US" b="1" i="1" dirty="0" err="1" smtClean="0"/>
              <a:t>str</a:t>
            </a:r>
            <a:r>
              <a:rPr lang="en-US" b="1" i="1" dirty="0" smtClean="0"/>
              <a:t>);  </a:t>
            </a:r>
            <a:endParaRPr lang="en-US" b="1" i="1" dirty="0" smtClean="0"/>
          </a:p>
          <a:p>
            <a:r>
              <a:rPr lang="en-US" b="1" i="1" dirty="0" err="1" smtClean="0"/>
              <a:t>ptr</a:t>
            </a:r>
            <a:r>
              <a:rPr lang="en-US" b="1" i="1" dirty="0" smtClean="0"/>
              <a:t> </a:t>
            </a:r>
            <a:r>
              <a:rPr lang="en-US" b="1" i="1" dirty="0" smtClean="0"/>
              <a:t>= </a:t>
            </a:r>
            <a:r>
              <a:rPr lang="en-US" b="1" i="1" dirty="0" err="1" smtClean="0"/>
              <a:t>strtok</a:t>
            </a:r>
            <a:r>
              <a:rPr lang="en-US" b="1" i="1" dirty="0" smtClean="0"/>
              <a:t>(</a:t>
            </a:r>
            <a:r>
              <a:rPr lang="en-US" b="1" i="1" dirty="0" err="1" smtClean="0"/>
              <a:t>str</a:t>
            </a:r>
            <a:r>
              <a:rPr lang="en-US" b="1" i="1" dirty="0" smtClean="0"/>
              <a:t>, </a:t>
            </a:r>
            <a:r>
              <a:rPr lang="en-US" b="1" i="1" dirty="0" err="1" smtClean="0"/>
              <a:t>tkn</a:t>
            </a:r>
            <a:r>
              <a:rPr lang="en-US" b="1" i="1" dirty="0" smtClean="0"/>
              <a:t>); </a:t>
            </a:r>
            <a:r>
              <a:rPr lang="en-US" sz="1800" i="1" dirty="0" smtClean="0"/>
              <a:t>// </a:t>
            </a:r>
            <a:r>
              <a:rPr lang="ru-RU" sz="1800" i="1" dirty="0" smtClean="0"/>
              <a:t>Первый вызов функции</a:t>
            </a:r>
            <a:r>
              <a:rPr lang="en-US" sz="1800" i="1" dirty="0" smtClean="0"/>
              <a:t> </a:t>
            </a:r>
            <a:r>
              <a:rPr lang="en-US" sz="1800" i="1" dirty="0" err="1" smtClean="0"/>
              <a:t>strtok</a:t>
            </a:r>
            <a:r>
              <a:rPr lang="en-US" sz="1800" b="1" i="1" dirty="0" smtClean="0"/>
              <a:t>   </a:t>
            </a:r>
            <a:endParaRPr lang="en-US" sz="1800" b="1" i="1" dirty="0" smtClean="0"/>
          </a:p>
          <a:p>
            <a:r>
              <a:rPr lang="en-US" b="1" i="1" dirty="0" err="1" smtClean="0"/>
              <a:t>printf</a:t>
            </a:r>
            <a:r>
              <a:rPr lang="en-US" b="1" i="1" dirty="0" smtClean="0"/>
              <a:t>("%s\n", </a:t>
            </a:r>
            <a:r>
              <a:rPr lang="en-US" b="1" i="1" dirty="0" err="1" smtClean="0"/>
              <a:t>ptr</a:t>
            </a:r>
            <a:r>
              <a:rPr lang="en-US" b="1" i="1" dirty="0" smtClean="0"/>
              <a:t>);   </a:t>
            </a:r>
            <a:endParaRPr lang="en-US" b="1" i="1" dirty="0" smtClean="0"/>
          </a:p>
          <a:p>
            <a:r>
              <a:rPr lang="en-US" b="1" i="1" dirty="0" smtClean="0"/>
              <a:t>while </a:t>
            </a:r>
            <a:r>
              <a:rPr lang="en-US" b="1" i="1" dirty="0" smtClean="0"/>
              <a:t>(</a:t>
            </a:r>
            <a:r>
              <a:rPr lang="en-US" b="1" i="1" dirty="0" err="1" smtClean="0"/>
              <a:t>ptr</a:t>
            </a:r>
            <a:r>
              <a:rPr lang="en-US" b="1" i="1" dirty="0" smtClean="0"/>
              <a:t>!=NULL)    </a:t>
            </a:r>
            <a:endParaRPr lang="en-US" b="1" i="1" dirty="0" smtClean="0"/>
          </a:p>
          <a:p>
            <a:r>
              <a:rPr lang="en-US" b="1" i="1" dirty="0" smtClean="0"/>
              <a:t> </a:t>
            </a:r>
            <a:r>
              <a:rPr lang="ru-RU" b="1" i="1" dirty="0" smtClean="0"/>
              <a:t>{ </a:t>
            </a:r>
            <a:r>
              <a:rPr lang="ru-RU" sz="1800" i="1" dirty="0" smtClean="0"/>
              <a:t>// Первый аргумент должен быть равен нулю</a:t>
            </a:r>
            <a:r>
              <a:rPr lang="ru-RU" sz="1800" b="1" i="1" dirty="0" smtClean="0"/>
              <a:t>       </a:t>
            </a:r>
            <a:endParaRPr lang="en-US" sz="1800" b="1" i="1" dirty="0" smtClean="0"/>
          </a:p>
          <a:p>
            <a:r>
              <a:rPr lang="ru-RU" sz="1800" b="1" i="1" dirty="0" smtClean="0"/>
              <a:t> </a:t>
            </a:r>
            <a:r>
              <a:rPr lang="en-US" b="1" i="1" dirty="0" smtClean="0"/>
              <a:t>if </a:t>
            </a:r>
            <a:r>
              <a:rPr lang="en-US" b="1" i="1" dirty="0" smtClean="0"/>
              <a:t>((</a:t>
            </a:r>
            <a:r>
              <a:rPr lang="en-US" b="1" i="1" dirty="0" err="1" smtClean="0"/>
              <a:t>ptr</a:t>
            </a:r>
            <a:r>
              <a:rPr lang="en-US" b="1" i="1" dirty="0" smtClean="0"/>
              <a:t> = </a:t>
            </a:r>
            <a:r>
              <a:rPr lang="en-US" b="1" i="1" dirty="0" err="1" smtClean="0"/>
              <a:t>strtok</a:t>
            </a:r>
            <a:r>
              <a:rPr lang="en-US" b="1" i="1" dirty="0" smtClean="0"/>
              <a:t>(NULL, </a:t>
            </a:r>
            <a:r>
              <a:rPr lang="en-US" b="1" i="1" dirty="0" err="1" smtClean="0"/>
              <a:t>tkn</a:t>
            </a:r>
            <a:r>
              <a:rPr lang="en-US" b="1" i="1" dirty="0" smtClean="0"/>
              <a:t>)) != 0)        </a:t>
            </a:r>
            <a:endParaRPr lang="en-US" b="1" i="1" dirty="0" smtClean="0"/>
          </a:p>
          <a:p>
            <a:r>
              <a:rPr lang="en-US" b="1" i="1" dirty="0" smtClean="0"/>
              <a:t> </a:t>
            </a:r>
            <a:r>
              <a:rPr lang="en-US" b="1" i="1" dirty="0" smtClean="0"/>
              <a:t>    </a:t>
            </a:r>
            <a:r>
              <a:rPr lang="en-US" b="1" i="1" dirty="0" err="1" smtClean="0"/>
              <a:t>printf</a:t>
            </a:r>
            <a:r>
              <a:rPr lang="en-US" b="1" i="1" dirty="0" smtClean="0"/>
              <a:t> </a:t>
            </a:r>
            <a:r>
              <a:rPr lang="en-US" b="1" i="1" dirty="0" smtClean="0"/>
              <a:t>("%s\n", </a:t>
            </a:r>
            <a:r>
              <a:rPr lang="en-US" b="1" i="1" dirty="0" err="1" smtClean="0"/>
              <a:t>ptr</a:t>
            </a:r>
            <a:r>
              <a:rPr lang="en-US" b="1" i="1" dirty="0" smtClean="0"/>
              <a:t>);       } </a:t>
            </a:r>
            <a:endParaRPr lang="en-US" b="1" i="1" dirty="0" smtClean="0"/>
          </a:p>
          <a:p>
            <a:r>
              <a:rPr lang="en-US" b="1" i="1" dirty="0" smtClean="0"/>
              <a:t> </a:t>
            </a:r>
            <a:r>
              <a:rPr lang="en-US" b="1" i="1" dirty="0" err="1" smtClean="0"/>
              <a:t>printf</a:t>
            </a:r>
            <a:r>
              <a:rPr lang="en-US" b="1" i="1" dirty="0" smtClean="0"/>
              <a:t>("\n</a:t>
            </a:r>
            <a:r>
              <a:rPr lang="en-US" b="1" i="1" dirty="0" smtClean="0"/>
              <a:t>");</a:t>
            </a:r>
          </a:p>
          <a:p>
            <a:r>
              <a:rPr lang="ru-RU" b="1" i="1" dirty="0" smtClean="0"/>
              <a:t>}</a:t>
            </a:r>
            <a:endParaRPr lang="ru-RU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10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1012" grpId="0" autoUpdateAnimBg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188913"/>
            <a:ext cx="8064500" cy="765175"/>
          </a:xfrm>
          <a:noFill/>
          <a:ln/>
        </p:spPr>
        <p:txBody>
          <a:bodyPr lIns="92075" tIns="46038" rIns="92075" bIns="46038"/>
          <a:lstStyle/>
          <a:p>
            <a:r>
              <a:rPr lang="ru-RU" sz="4000" dirty="0" smtClean="0">
                <a:latin typeface="Georgia" pitchFamily="18" charset="0"/>
              </a:rPr>
              <a:t>Строка</a:t>
            </a:r>
            <a:endParaRPr lang="ru-RU" sz="4000" dirty="0">
              <a:latin typeface="Georgia" pitchFamily="18" charset="0"/>
            </a:endParaRPr>
          </a:p>
        </p:txBody>
      </p:sp>
      <p:graphicFrame>
        <p:nvGraphicFramePr>
          <p:cNvPr id="171011" name="Rectangle 3"/>
          <p:cNvGraphicFramePr>
            <a:graphicFrameLocks/>
          </p:cNvGraphicFramePr>
          <p:nvPr>
            <p:ph sz="half" idx="1"/>
          </p:nvPr>
        </p:nvGraphicFramePr>
        <p:xfrm>
          <a:off x="914400" y="2882900"/>
          <a:ext cx="3695700" cy="2463800"/>
        </p:xfrm>
        <a:graphic>
          <a:graphicData uri="http://schemas.openxmlformats.org/presentationml/2006/ole">
            <p:oleObj spid="_x0000_s230402" name="Формула" r:id="rId3" imgW="0" imgH="0" progId="Equation.3">
              <p:embed/>
            </p:oleObj>
          </a:graphicData>
        </a:graphic>
      </p:graphicFrame>
      <p:pic>
        <p:nvPicPr>
          <p:cNvPr id="230404" name="Picture 4"/>
          <p:cNvPicPr>
            <a:picLocks noChangeAspect="1" noChangeArrowheads="1"/>
          </p:cNvPicPr>
          <p:nvPr/>
        </p:nvPicPr>
        <p:blipFill>
          <a:blip r:embed="rId4"/>
          <a:srcRect l="18378" t="16968" r="31352" b="27437"/>
          <a:stretch>
            <a:fillRect/>
          </a:stretch>
        </p:blipFill>
        <p:spPr bwMode="auto">
          <a:xfrm>
            <a:off x="500034" y="184308"/>
            <a:ext cx="7715304" cy="63879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188913"/>
            <a:ext cx="8064500" cy="765175"/>
          </a:xfrm>
          <a:noFill/>
          <a:ln/>
        </p:spPr>
        <p:txBody>
          <a:bodyPr lIns="92075" tIns="46038" rIns="92075" bIns="46038"/>
          <a:lstStyle/>
          <a:p>
            <a:r>
              <a:rPr lang="ru-RU" sz="4600" dirty="0" smtClean="0">
                <a:latin typeface="Georgia" pitchFamily="18" charset="0"/>
              </a:rPr>
              <a:t>Массивы</a:t>
            </a:r>
            <a:endParaRPr lang="ru-RU" sz="4600" dirty="0">
              <a:latin typeface="Georgia" pitchFamily="18" charset="0"/>
            </a:endParaRPr>
          </a:p>
        </p:txBody>
      </p:sp>
      <p:graphicFrame>
        <p:nvGraphicFramePr>
          <p:cNvPr id="171011" name="Rectangle 3"/>
          <p:cNvGraphicFramePr>
            <a:graphicFrameLocks/>
          </p:cNvGraphicFramePr>
          <p:nvPr>
            <p:ph sz="half" idx="1"/>
          </p:nvPr>
        </p:nvGraphicFramePr>
        <p:xfrm>
          <a:off x="914400" y="2882900"/>
          <a:ext cx="3695700" cy="2463800"/>
        </p:xfrm>
        <a:graphic>
          <a:graphicData uri="http://schemas.openxmlformats.org/presentationml/2006/ole">
            <p:oleObj spid="_x0000_s196610" name="Формула" r:id="rId3" imgW="0" imgH="0" progId="Equation.3">
              <p:embed/>
            </p:oleObj>
          </a:graphicData>
        </a:graphic>
      </p:graphicFrame>
      <p:pic>
        <p:nvPicPr>
          <p:cNvPr id="196611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3300" y="912244"/>
            <a:ext cx="8843844" cy="4286280"/>
          </a:xfrm>
          <a:prstGeom prst="rect">
            <a:avLst/>
          </a:prstGeom>
          <a:noFill/>
          <a:ln w="12700" cap="sq" cmpd="sng">
            <a:noFill/>
            <a:prstDash val="solid"/>
            <a:miter lim="800000"/>
            <a:headEnd/>
            <a:tailEnd/>
          </a:ln>
          <a:effectLst/>
        </p:spPr>
      </p:pic>
      <p:pic>
        <p:nvPicPr>
          <p:cNvPr id="196612" name="Picture 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21378" y="4754212"/>
            <a:ext cx="8501122" cy="1468849"/>
          </a:xfrm>
          <a:prstGeom prst="rect">
            <a:avLst/>
          </a:prstGeom>
          <a:noFill/>
          <a:ln w="12700" cap="sq" cmpd="sng">
            <a:noFill/>
            <a:prstDash val="solid"/>
            <a:miter lim="800000"/>
            <a:headEnd/>
            <a:tailEnd/>
          </a:ln>
          <a:effectLst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66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66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260350"/>
            <a:ext cx="7315200" cy="765175"/>
          </a:xfrm>
          <a:noFill/>
          <a:ln/>
        </p:spPr>
        <p:txBody>
          <a:bodyPr lIns="92075" tIns="46038" rIns="92075" bIns="46038"/>
          <a:lstStyle/>
          <a:p>
            <a:r>
              <a:rPr lang="ru-RU" sz="4600" dirty="0" smtClean="0">
                <a:latin typeface="Georgia" pitchFamily="18" charset="0"/>
              </a:rPr>
              <a:t>Массивы</a:t>
            </a:r>
            <a:endParaRPr lang="ru-RU" sz="4600" dirty="0">
              <a:latin typeface="Georgia" pitchFamily="18" charset="0"/>
            </a:endParaRPr>
          </a:p>
        </p:txBody>
      </p:sp>
      <p:graphicFrame>
        <p:nvGraphicFramePr>
          <p:cNvPr id="133125" name="Rectangle 5"/>
          <p:cNvGraphicFramePr>
            <a:graphicFrameLocks/>
          </p:cNvGraphicFramePr>
          <p:nvPr>
            <p:ph sz="half" idx="1"/>
          </p:nvPr>
        </p:nvGraphicFramePr>
        <p:xfrm>
          <a:off x="914400" y="2882900"/>
          <a:ext cx="3695700" cy="2463800"/>
        </p:xfrm>
        <a:graphic>
          <a:graphicData uri="http://schemas.openxmlformats.org/presentationml/2006/ole">
            <p:oleObj spid="_x0000_s198658" name="Формула" r:id="rId3" imgW="0" imgH="0" progId="Equation.3">
              <p:embed/>
            </p:oleObj>
          </a:graphicData>
        </a:graphic>
      </p:graphicFrame>
      <p:sp>
        <p:nvSpPr>
          <p:cNvPr id="133123" name="Text Box 3"/>
          <p:cNvSpPr txBox="1">
            <a:spLocks noChangeArrowheads="1"/>
          </p:cNvSpPr>
          <p:nvPr/>
        </p:nvSpPr>
        <p:spPr bwMode="auto">
          <a:xfrm>
            <a:off x="642910" y="1142984"/>
            <a:ext cx="8247092" cy="5170646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r>
              <a:rPr lang="ru-RU" sz="2200" dirty="0"/>
              <a:t>В </a:t>
            </a:r>
            <a:r>
              <a:rPr lang="ru-RU" sz="2200" dirty="0" smtClean="0"/>
              <a:t>приведенном примере функция </a:t>
            </a:r>
            <a:r>
              <a:rPr lang="ru-RU" sz="2200" i="1" dirty="0" err="1"/>
              <a:t>rand</a:t>
            </a:r>
            <a:r>
              <a:rPr lang="ru-RU" sz="2200" i="1" dirty="0"/>
              <a:t>()</a:t>
            </a:r>
            <a:r>
              <a:rPr lang="ru-RU" sz="2200" dirty="0"/>
              <a:t> будет постоянно возвращать одну и ту же последовательность случайных чисел. </a:t>
            </a:r>
            <a:endParaRPr lang="ru-RU" sz="2200" dirty="0" smtClean="0"/>
          </a:p>
          <a:p>
            <a:r>
              <a:rPr lang="ru-RU" sz="2200" dirty="0" smtClean="0"/>
              <a:t>В реальных программах желательно получать разные </a:t>
            </a:r>
            <a:r>
              <a:rPr lang="ru-RU" sz="2200" dirty="0"/>
              <a:t>последовательности случайных чисел. Для этого необходимо использовать функцию </a:t>
            </a:r>
            <a:r>
              <a:rPr lang="ru-RU" sz="2200" b="1" i="1" dirty="0" err="1"/>
              <a:t>srand</a:t>
            </a:r>
            <a:r>
              <a:rPr lang="ru-RU" sz="2200" b="1" i="1" dirty="0"/>
              <a:t>()</a:t>
            </a:r>
            <a:r>
              <a:rPr lang="ru-RU" sz="2200" dirty="0"/>
              <a:t>, которая инициализирует последовательность случайных чисел для функции </a:t>
            </a:r>
            <a:r>
              <a:rPr lang="ru-RU" sz="2200" i="1" dirty="0" err="1"/>
              <a:t>rand</a:t>
            </a:r>
            <a:r>
              <a:rPr lang="ru-RU" sz="2200" i="1" dirty="0"/>
              <a:t>()</a:t>
            </a:r>
            <a:r>
              <a:rPr lang="ru-RU" sz="2200" dirty="0"/>
              <a:t>. Функцию </a:t>
            </a:r>
            <a:r>
              <a:rPr lang="ru-RU" sz="2200" b="1" i="1" dirty="0" err="1"/>
              <a:t>srand</a:t>
            </a:r>
            <a:r>
              <a:rPr lang="ru-RU" sz="2200" i="1" dirty="0"/>
              <a:t>() </a:t>
            </a:r>
            <a:r>
              <a:rPr lang="ru-RU" sz="2200" dirty="0"/>
              <a:t>достаточно вызвать только один раз в начале </a:t>
            </a:r>
            <a:r>
              <a:rPr lang="ru-RU" sz="2200" dirty="0" smtClean="0"/>
              <a:t>программы</a:t>
            </a:r>
            <a:r>
              <a:rPr lang="en-US" sz="2200" dirty="0" smtClean="0"/>
              <a:t>, </a:t>
            </a:r>
            <a:r>
              <a:rPr lang="ru-RU" sz="2200" dirty="0" smtClean="0"/>
              <a:t>для ее работы необходимо подключить еще одну библиотеку </a:t>
            </a:r>
            <a:r>
              <a:rPr lang="en-US" b="1" i="1" dirty="0" err="1" smtClean="0"/>
              <a:t>time.h</a:t>
            </a:r>
            <a:r>
              <a:rPr lang="ru-RU" dirty="0" smtClean="0"/>
              <a:t>:</a:t>
            </a:r>
            <a:endParaRPr lang="ru-RU" dirty="0"/>
          </a:p>
          <a:p>
            <a:r>
              <a:rPr lang="en-US" b="1" i="1" dirty="0"/>
              <a:t>#include &lt;</a:t>
            </a:r>
            <a:r>
              <a:rPr lang="en-US" b="1" i="1" dirty="0" err="1"/>
              <a:t>time.h</a:t>
            </a:r>
            <a:r>
              <a:rPr lang="en-US" b="1" i="1" dirty="0"/>
              <a:t>&gt;</a:t>
            </a:r>
            <a:endParaRPr lang="ru-RU" dirty="0"/>
          </a:p>
          <a:p>
            <a:r>
              <a:rPr lang="en-US" b="1" i="1" dirty="0" err="1" smtClean="0"/>
              <a:t>int</a:t>
            </a:r>
            <a:r>
              <a:rPr lang="en-US" b="1" i="1" dirty="0" smtClean="0"/>
              <a:t> main</a:t>
            </a:r>
            <a:r>
              <a:rPr lang="en-US" b="1" i="1" dirty="0"/>
              <a:t>()</a:t>
            </a:r>
            <a:endParaRPr lang="ru-RU" dirty="0"/>
          </a:p>
          <a:p>
            <a:r>
              <a:rPr lang="en-US" b="1" i="1" dirty="0"/>
              <a:t>{  </a:t>
            </a:r>
            <a:r>
              <a:rPr lang="en-US" b="1" i="1" dirty="0" err="1"/>
              <a:t>srand</a:t>
            </a:r>
            <a:r>
              <a:rPr lang="en-US" b="1" i="1" dirty="0"/>
              <a:t>((unsigned)time(NULL));</a:t>
            </a:r>
            <a:endParaRPr lang="ru-RU" dirty="0"/>
          </a:p>
          <a:p>
            <a:r>
              <a:rPr lang="en-US" b="1" i="1" dirty="0"/>
              <a:t>   …</a:t>
            </a:r>
            <a:endParaRPr lang="ru-RU" dirty="0"/>
          </a:p>
          <a:p>
            <a:r>
              <a:rPr lang="en-US" b="1" i="1" dirty="0" smtClean="0"/>
              <a:t>}</a:t>
            </a:r>
            <a:endParaRPr lang="ru-RU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188913"/>
            <a:ext cx="8064500" cy="765175"/>
          </a:xfrm>
          <a:noFill/>
          <a:ln/>
        </p:spPr>
        <p:txBody>
          <a:bodyPr lIns="92075" tIns="46038" rIns="92075" bIns="46038"/>
          <a:lstStyle/>
          <a:p>
            <a:r>
              <a:rPr lang="ru-RU" sz="4600" dirty="0" smtClean="0">
                <a:latin typeface="Georgia" pitchFamily="18" charset="0"/>
              </a:rPr>
              <a:t>Массивы</a:t>
            </a:r>
            <a:endParaRPr lang="ru-RU" sz="4600" dirty="0">
              <a:latin typeface="Georgia" pitchFamily="18" charset="0"/>
            </a:endParaRPr>
          </a:p>
        </p:txBody>
      </p:sp>
      <p:graphicFrame>
        <p:nvGraphicFramePr>
          <p:cNvPr id="171011" name="Rectangle 3"/>
          <p:cNvGraphicFramePr>
            <a:graphicFrameLocks/>
          </p:cNvGraphicFramePr>
          <p:nvPr>
            <p:ph sz="half" idx="1"/>
          </p:nvPr>
        </p:nvGraphicFramePr>
        <p:xfrm>
          <a:off x="914400" y="2882900"/>
          <a:ext cx="3695700" cy="2463800"/>
        </p:xfrm>
        <a:graphic>
          <a:graphicData uri="http://schemas.openxmlformats.org/presentationml/2006/ole">
            <p:oleObj spid="_x0000_s199682" name="Формула" r:id="rId3" imgW="0" imgH="0" progId="Equation.3">
              <p:embed/>
            </p:oleObj>
          </a:graphicData>
        </a:graphic>
      </p:graphicFrame>
      <p:pic>
        <p:nvPicPr>
          <p:cNvPr id="199683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85719" y="889342"/>
            <a:ext cx="8766037" cy="4429156"/>
          </a:xfrm>
          <a:prstGeom prst="rect">
            <a:avLst/>
          </a:prstGeom>
          <a:noFill/>
          <a:ln w="12700" cap="sq" cmpd="sng">
            <a:noFill/>
            <a:prstDash val="solid"/>
            <a:miter lim="800000"/>
            <a:headEnd/>
            <a:tailEnd/>
          </a:ln>
          <a:effectLst/>
        </p:spPr>
      </p:pic>
      <p:pic>
        <p:nvPicPr>
          <p:cNvPr id="199684" name="Picture 4"/>
          <p:cNvPicPr>
            <a:picLocks noChangeAspect="1" noChangeArrowheads="1"/>
          </p:cNvPicPr>
          <p:nvPr/>
        </p:nvPicPr>
        <p:blipFill>
          <a:blip r:embed="rId5"/>
          <a:srcRect t="23942"/>
          <a:stretch>
            <a:fillRect/>
          </a:stretch>
        </p:blipFill>
        <p:spPr bwMode="auto">
          <a:xfrm>
            <a:off x="561640" y="5254278"/>
            <a:ext cx="8572528" cy="1214422"/>
          </a:xfrm>
          <a:prstGeom prst="rect">
            <a:avLst/>
          </a:prstGeom>
          <a:noFill/>
          <a:ln w="12700" cap="sq" cmpd="sng">
            <a:noFill/>
            <a:prstDash val="solid"/>
            <a:miter lim="800000"/>
            <a:headEnd/>
            <a:tailEnd/>
          </a:ln>
          <a:effectLst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96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96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188913"/>
            <a:ext cx="8064500" cy="765175"/>
          </a:xfrm>
          <a:noFill/>
          <a:ln/>
        </p:spPr>
        <p:txBody>
          <a:bodyPr lIns="92075" tIns="46038" rIns="92075" bIns="46038"/>
          <a:lstStyle/>
          <a:p>
            <a:r>
              <a:rPr lang="ru-RU" sz="4600" dirty="0" smtClean="0">
                <a:latin typeface="Georgia" pitchFamily="18" charset="0"/>
              </a:rPr>
              <a:t>Массивы</a:t>
            </a:r>
            <a:endParaRPr lang="ru-RU" sz="4600" dirty="0">
              <a:latin typeface="Georgia" pitchFamily="18" charset="0"/>
            </a:endParaRPr>
          </a:p>
        </p:txBody>
      </p:sp>
      <p:graphicFrame>
        <p:nvGraphicFramePr>
          <p:cNvPr id="171011" name="Rectangle 3"/>
          <p:cNvGraphicFramePr>
            <a:graphicFrameLocks/>
          </p:cNvGraphicFramePr>
          <p:nvPr>
            <p:ph sz="half" idx="1"/>
          </p:nvPr>
        </p:nvGraphicFramePr>
        <p:xfrm>
          <a:off x="914400" y="2882900"/>
          <a:ext cx="3695700" cy="2463800"/>
        </p:xfrm>
        <a:graphic>
          <a:graphicData uri="http://schemas.openxmlformats.org/presentationml/2006/ole">
            <p:oleObj spid="_x0000_s201730" name="Формула" r:id="rId3" imgW="0" imgH="0" progId="Equation.3">
              <p:embed/>
            </p:oleObj>
          </a:graphicData>
        </a:graphic>
      </p:graphicFrame>
      <p:pic>
        <p:nvPicPr>
          <p:cNvPr id="201731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28596" y="857232"/>
            <a:ext cx="6643734" cy="5783608"/>
          </a:xfrm>
          <a:prstGeom prst="rect">
            <a:avLst/>
          </a:prstGeom>
          <a:noFill/>
          <a:ln w="12700" cap="sq" cmpd="sng">
            <a:noFill/>
            <a:prstDash val="solid"/>
            <a:miter lim="800000"/>
            <a:headEnd/>
            <a:tailEnd/>
          </a:ln>
          <a:effectLst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1011" name="Rectangle 3"/>
          <p:cNvGraphicFramePr>
            <a:graphicFrameLocks/>
          </p:cNvGraphicFramePr>
          <p:nvPr>
            <p:ph sz="half" idx="1"/>
          </p:nvPr>
        </p:nvGraphicFramePr>
        <p:xfrm>
          <a:off x="914400" y="2882900"/>
          <a:ext cx="3695700" cy="2463800"/>
        </p:xfrm>
        <a:graphic>
          <a:graphicData uri="http://schemas.openxmlformats.org/presentationml/2006/ole">
            <p:oleObj spid="_x0000_s202754" name="Формула" r:id="rId3" imgW="0" imgH="0" progId="Equation.3">
              <p:embed/>
            </p:oleObj>
          </a:graphicData>
        </a:graphic>
      </p:graphicFrame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234536" y="214290"/>
            <a:ext cx="6640497" cy="6352675"/>
          </a:xfrm>
          <a:prstGeom prst="rect">
            <a:avLst/>
          </a:prstGeom>
          <a:noFill/>
          <a:ln w="12700" cap="sq" cmpd="sng">
            <a:noFill/>
            <a:prstDash val="solid"/>
            <a:miter lim="800000"/>
            <a:headEnd/>
            <a:tailEnd/>
          </a:ln>
          <a:effectLst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260350"/>
            <a:ext cx="7315200" cy="765175"/>
          </a:xfrm>
          <a:noFill/>
          <a:ln/>
        </p:spPr>
        <p:txBody>
          <a:bodyPr lIns="92075" tIns="46038" rIns="92075" bIns="46038"/>
          <a:lstStyle/>
          <a:p>
            <a:r>
              <a:rPr lang="ru-RU" sz="4600" dirty="0" smtClean="0">
                <a:latin typeface="Georgia" pitchFamily="18" charset="0"/>
              </a:rPr>
              <a:t>Массивы</a:t>
            </a:r>
            <a:endParaRPr lang="ru-RU" sz="4600" dirty="0">
              <a:latin typeface="Georgia" pitchFamily="18" charset="0"/>
            </a:endParaRPr>
          </a:p>
        </p:txBody>
      </p:sp>
      <p:graphicFrame>
        <p:nvGraphicFramePr>
          <p:cNvPr id="133125" name="Rectangle 5"/>
          <p:cNvGraphicFramePr>
            <a:graphicFrameLocks/>
          </p:cNvGraphicFramePr>
          <p:nvPr>
            <p:ph sz="half" idx="1"/>
          </p:nvPr>
        </p:nvGraphicFramePr>
        <p:xfrm>
          <a:off x="914400" y="2882900"/>
          <a:ext cx="3695700" cy="2463800"/>
        </p:xfrm>
        <a:graphic>
          <a:graphicData uri="http://schemas.openxmlformats.org/presentationml/2006/ole">
            <p:oleObj spid="_x0000_s203778" name="Формула" r:id="rId3" imgW="0" imgH="0" progId="Equation.3">
              <p:embed/>
            </p:oleObj>
          </a:graphicData>
        </a:graphic>
      </p:graphicFrame>
      <p:sp>
        <p:nvSpPr>
          <p:cNvPr id="133123" name="Text Box 3"/>
          <p:cNvSpPr txBox="1">
            <a:spLocks noChangeArrowheads="1"/>
          </p:cNvSpPr>
          <p:nvPr/>
        </p:nvSpPr>
        <p:spPr bwMode="auto">
          <a:xfrm>
            <a:off x="611188" y="1052513"/>
            <a:ext cx="7993062" cy="5591274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r>
              <a:rPr lang="ru-RU" dirty="0"/>
              <a:t>Объявление многомерного массива:</a:t>
            </a:r>
          </a:p>
          <a:p>
            <a:pPr algn="ctr">
              <a:spcBef>
                <a:spcPts val="1200"/>
              </a:spcBef>
            </a:pPr>
            <a:r>
              <a:rPr lang="ru-RU" b="1" dirty="0"/>
              <a:t>тип</a:t>
            </a:r>
            <a:r>
              <a:rPr lang="ru-RU" dirty="0"/>
              <a:t> </a:t>
            </a:r>
            <a:r>
              <a:rPr lang="ru-RU" dirty="0" err="1" smtClean="0"/>
              <a:t>имя_массива</a:t>
            </a:r>
            <a:r>
              <a:rPr lang="ru-RU" dirty="0" smtClean="0"/>
              <a:t>[размерностьN1]...[</a:t>
            </a:r>
            <a:r>
              <a:rPr lang="ru-RU" dirty="0" err="1" smtClean="0"/>
              <a:t>размерностьNM</a:t>
            </a:r>
            <a:r>
              <a:rPr lang="ru-RU" dirty="0" smtClean="0"/>
              <a:t>];</a:t>
            </a:r>
            <a:endParaRPr lang="ru-RU" dirty="0"/>
          </a:p>
          <a:p>
            <a:pPr algn="ctr">
              <a:spcBef>
                <a:spcPts val="1200"/>
              </a:spcBef>
            </a:pPr>
            <a:r>
              <a:rPr lang="en-US" b="1" i="1" dirty="0" err="1"/>
              <a:t>int</a:t>
            </a:r>
            <a:r>
              <a:rPr lang="en-US" b="1" i="1" dirty="0"/>
              <a:t> array</a:t>
            </a:r>
            <a:r>
              <a:rPr lang="ru-RU" b="1" i="1" dirty="0"/>
              <a:t>[3][5];</a:t>
            </a:r>
            <a:r>
              <a:rPr lang="ru-RU" dirty="0"/>
              <a:t> </a:t>
            </a:r>
            <a:endParaRPr lang="ru-RU" dirty="0" smtClean="0"/>
          </a:p>
          <a:p>
            <a:r>
              <a:rPr lang="ru-RU" sz="1800" dirty="0" smtClean="0"/>
              <a:t>/*</a:t>
            </a:r>
            <a:r>
              <a:rPr lang="ru-RU" sz="1800" i="1" dirty="0"/>
              <a:t>двумерный массив из 15 </a:t>
            </a:r>
            <a:r>
              <a:rPr lang="ru-RU" sz="1800" i="1" dirty="0" smtClean="0"/>
              <a:t>элементов целого типа, состоящий из </a:t>
            </a:r>
            <a:r>
              <a:rPr lang="ru-RU" sz="1800" i="1" dirty="0"/>
              <a:t>трех строк по пять </a:t>
            </a:r>
            <a:r>
              <a:rPr lang="ru-RU" sz="1800" i="1" dirty="0" smtClean="0"/>
              <a:t>столбцов</a:t>
            </a:r>
            <a:r>
              <a:rPr lang="ru-RU" sz="1800" dirty="0" smtClean="0"/>
              <a:t>*/</a:t>
            </a:r>
            <a:endParaRPr lang="ru-RU" sz="1800" dirty="0"/>
          </a:p>
          <a:p>
            <a:r>
              <a:rPr lang="ru-RU" dirty="0"/>
              <a:t>Объявление многомерного массива с одновременной инициализацией:</a:t>
            </a:r>
          </a:p>
          <a:p>
            <a:pPr algn="ctr"/>
            <a:r>
              <a:rPr lang="ru-RU" dirty="0"/>
              <a:t>тип </a:t>
            </a:r>
            <a:r>
              <a:rPr lang="ru-RU" dirty="0" err="1"/>
              <a:t>имя_массива</a:t>
            </a:r>
            <a:r>
              <a:rPr lang="ru-RU" dirty="0"/>
              <a:t>[</a:t>
            </a:r>
            <a:r>
              <a:rPr lang="ru-RU" dirty="0" err="1"/>
              <a:t>размерностьN</a:t>
            </a:r>
            <a:r>
              <a:rPr lang="ru-RU" dirty="0"/>
              <a:t>]...[</a:t>
            </a:r>
            <a:r>
              <a:rPr lang="ru-RU" dirty="0" err="1"/>
              <a:t>размерностьM</a:t>
            </a:r>
            <a:r>
              <a:rPr lang="ru-RU" dirty="0" smtClean="0"/>
              <a:t>]={ {</a:t>
            </a:r>
            <a:r>
              <a:rPr lang="ru-RU" i="1" dirty="0" smtClean="0"/>
              <a:t>значение0</a:t>
            </a:r>
            <a:r>
              <a:rPr lang="ru-RU" dirty="0"/>
              <a:t>, </a:t>
            </a:r>
            <a:r>
              <a:rPr lang="ru-RU" i="1" dirty="0"/>
              <a:t>значение1</a:t>
            </a:r>
            <a:r>
              <a:rPr lang="ru-RU" dirty="0"/>
              <a:t>, ..., </a:t>
            </a:r>
            <a:r>
              <a:rPr lang="ru-RU" i="1" dirty="0" smtClean="0"/>
              <a:t>значениеM-1</a:t>
            </a:r>
            <a:r>
              <a:rPr lang="ru-RU" dirty="0"/>
              <a:t>},</a:t>
            </a:r>
          </a:p>
          <a:p>
            <a:pPr algn="ctr"/>
            <a:r>
              <a:rPr lang="ru-RU" dirty="0"/>
              <a:t>     ... </a:t>
            </a:r>
          </a:p>
          <a:p>
            <a:pPr algn="ctr"/>
            <a:r>
              <a:rPr lang="ru-RU" dirty="0"/>
              <a:t> </a:t>
            </a:r>
            <a:r>
              <a:rPr lang="ru-RU" dirty="0" smtClean="0"/>
              <a:t>         {</a:t>
            </a:r>
            <a:r>
              <a:rPr lang="ru-RU" i="1" dirty="0" smtClean="0"/>
              <a:t>значениеN0</a:t>
            </a:r>
            <a:r>
              <a:rPr lang="ru-RU" dirty="0" smtClean="0"/>
              <a:t>, </a:t>
            </a:r>
            <a:r>
              <a:rPr lang="ru-RU" i="1" dirty="0" smtClean="0"/>
              <a:t>значениеN1</a:t>
            </a:r>
            <a:r>
              <a:rPr lang="ru-RU" dirty="0" smtClean="0"/>
              <a:t>, </a:t>
            </a:r>
            <a:r>
              <a:rPr lang="ru-RU" dirty="0"/>
              <a:t>..., </a:t>
            </a:r>
            <a:r>
              <a:rPr lang="ru-RU" i="1" dirty="0" smtClean="0"/>
              <a:t>значениеNM-1</a:t>
            </a:r>
            <a:r>
              <a:rPr lang="ru-RU" dirty="0" smtClean="0"/>
              <a:t>}};</a:t>
            </a:r>
            <a:r>
              <a:rPr lang="en-US" b="1" i="1" dirty="0" smtClean="0"/>
              <a:t> </a:t>
            </a:r>
            <a:endParaRPr lang="ru-RU" b="1" i="1" dirty="0" smtClean="0"/>
          </a:p>
          <a:p>
            <a:pPr algn="ctr"/>
            <a:r>
              <a:rPr lang="en-US" b="1" i="1" dirty="0" err="1" smtClean="0"/>
              <a:t>int</a:t>
            </a:r>
            <a:r>
              <a:rPr lang="en-US" b="1" i="1" dirty="0" smtClean="0"/>
              <a:t> array</a:t>
            </a:r>
            <a:r>
              <a:rPr lang="ru-RU" b="1" i="1" dirty="0" smtClean="0"/>
              <a:t>[3][5]=</a:t>
            </a:r>
            <a:r>
              <a:rPr lang="en-US" b="1" i="1" dirty="0" smtClean="0"/>
              <a:t>{ {1, 2, 3, 4, 5},</a:t>
            </a:r>
          </a:p>
          <a:p>
            <a:pPr algn="ctr"/>
            <a:r>
              <a:rPr lang="en-US" b="1" i="1" dirty="0"/>
              <a:t> </a:t>
            </a:r>
            <a:r>
              <a:rPr lang="en-US" b="1" i="1" dirty="0" smtClean="0"/>
              <a:t>                          {3, 5, 2, 7, 1},</a:t>
            </a:r>
          </a:p>
          <a:p>
            <a:pPr algn="ctr"/>
            <a:r>
              <a:rPr lang="en-US" b="1" i="1" dirty="0" smtClean="0"/>
              <a:t>                              {-3, 7, 4, 1, 0}}</a:t>
            </a:r>
            <a:r>
              <a:rPr lang="ru-RU" b="1" i="1" dirty="0" smtClean="0"/>
              <a:t>;</a:t>
            </a:r>
            <a:endParaRPr lang="ru-RU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Благодаря докладчика - Dale Carnegie Training (R)">
  <a:themeElements>
    <a:clrScheme name="Благодаря докладчика - Dale Carnegie Training (R) 6">
      <a:dk1>
        <a:srgbClr val="000000"/>
      </a:dk1>
      <a:lt1>
        <a:srgbClr val="FFCC00"/>
      </a:lt1>
      <a:dk2>
        <a:srgbClr val="336600"/>
      </a:dk2>
      <a:lt2>
        <a:srgbClr val="969696"/>
      </a:lt2>
      <a:accent1>
        <a:srgbClr val="336600"/>
      </a:accent1>
      <a:accent2>
        <a:srgbClr val="CCCC00"/>
      </a:accent2>
      <a:accent3>
        <a:srgbClr val="FFE2AA"/>
      </a:accent3>
      <a:accent4>
        <a:srgbClr val="000000"/>
      </a:accent4>
      <a:accent5>
        <a:srgbClr val="ADB8AA"/>
      </a:accent5>
      <a:accent6>
        <a:srgbClr val="B9B900"/>
      </a:accent6>
      <a:hlink>
        <a:srgbClr val="FFFFFF"/>
      </a:hlink>
      <a:folHlink>
        <a:srgbClr val="FFFFAF"/>
      </a:folHlink>
    </a:clrScheme>
    <a:fontScheme name="Благодаря докладчика - Dale Carnegie Training (R)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sq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45720" rIns="0" bIns="45720" numCol="1" anchor="t" anchorCtr="0" compatLnSpc="1">
        <a:prstTxWarp prst="textNoShape">
          <a:avLst/>
        </a:prstTxWarp>
        <a:spAutoFit/>
      </a:bodyPr>
      <a:lstStyle>
        <a:defPPr marL="0" marR="0" indent="0" algn="just" defTabSz="914400" rtl="0" eaLnBrk="1" fontAlgn="base" latinLnBrk="0" hangingPunct="1">
          <a:lnSpc>
            <a:spcPct val="100000"/>
          </a:lnSpc>
          <a:spcBef>
            <a:spcPts val="20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sq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45720" rIns="0" bIns="45720" numCol="1" anchor="t" anchorCtr="0" compatLnSpc="1">
        <a:prstTxWarp prst="textNoShape">
          <a:avLst/>
        </a:prstTxWarp>
        <a:spAutoFit/>
      </a:bodyPr>
      <a:lstStyle>
        <a:defPPr marL="0" marR="0" indent="0" algn="just" defTabSz="914400" rtl="0" eaLnBrk="1" fontAlgn="base" latinLnBrk="0" hangingPunct="1">
          <a:lnSpc>
            <a:spcPct val="100000"/>
          </a:lnSpc>
          <a:spcBef>
            <a:spcPts val="20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Благодаря докладчика - Dale Carnegie Training (R) 1">
        <a:dk1>
          <a:srgbClr val="4D4D4D"/>
        </a:dk1>
        <a:lt1>
          <a:srgbClr val="FFFFFF"/>
        </a:lt1>
        <a:dk2>
          <a:srgbClr val="006666"/>
        </a:dk2>
        <a:lt2>
          <a:srgbClr val="CC9900"/>
        </a:lt2>
        <a:accent1>
          <a:srgbClr val="CC9900"/>
        </a:accent1>
        <a:accent2>
          <a:srgbClr val="800000"/>
        </a:accent2>
        <a:accent3>
          <a:srgbClr val="AAB8B8"/>
        </a:accent3>
        <a:accent4>
          <a:srgbClr val="DADADA"/>
        </a:accent4>
        <a:accent5>
          <a:srgbClr val="E2CAAA"/>
        </a:accent5>
        <a:accent6>
          <a:srgbClr val="730000"/>
        </a:accent6>
        <a:hlink>
          <a:srgbClr val="C0C0C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Благодаря докладчика - Dale Carnegie Training (R) 2">
        <a:dk1>
          <a:srgbClr val="4D4D4D"/>
        </a:dk1>
        <a:lt1>
          <a:srgbClr val="99CCFF"/>
        </a:lt1>
        <a:dk2>
          <a:srgbClr val="4D4D4D"/>
        </a:dk2>
        <a:lt2>
          <a:srgbClr val="000000"/>
        </a:lt2>
        <a:accent1>
          <a:srgbClr val="990099"/>
        </a:accent1>
        <a:accent2>
          <a:srgbClr val="FFCC00"/>
        </a:accent2>
        <a:accent3>
          <a:srgbClr val="CAE2FF"/>
        </a:accent3>
        <a:accent4>
          <a:srgbClr val="404040"/>
        </a:accent4>
        <a:accent5>
          <a:srgbClr val="CAAACA"/>
        </a:accent5>
        <a:accent6>
          <a:srgbClr val="E7B900"/>
        </a:accent6>
        <a:hlink>
          <a:srgbClr val="FFFFFF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Благодаря докладчика - Dale Carnegie Training (R) 3">
        <a:dk1>
          <a:srgbClr val="010000"/>
        </a:dk1>
        <a:lt1>
          <a:srgbClr val="C0C0C0"/>
        </a:lt1>
        <a:dk2>
          <a:srgbClr val="010000"/>
        </a:dk2>
        <a:lt2>
          <a:srgbClr val="C0C0C0"/>
        </a:lt2>
        <a:accent1>
          <a:srgbClr val="969696"/>
        </a:accent1>
        <a:accent2>
          <a:srgbClr val="000000"/>
        </a:accent2>
        <a:accent3>
          <a:srgbClr val="DCDCDC"/>
        </a:accent3>
        <a:accent4>
          <a:srgbClr val="010000"/>
        </a:accent4>
        <a:accent5>
          <a:srgbClr val="C9C9C9"/>
        </a:accent5>
        <a:accent6>
          <a:srgbClr val="000000"/>
        </a:accent6>
        <a:hlink>
          <a:srgbClr val="FFFFFF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Благодаря докладчика - Dale Carnegie Training (R) 4">
        <a:dk1>
          <a:srgbClr val="000000"/>
        </a:dk1>
        <a:lt1>
          <a:srgbClr val="FFFF00"/>
        </a:lt1>
        <a:dk2>
          <a:srgbClr val="000066"/>
        </a:dk2>
        <a:lt2>
          <a:srgbClr val="99CC00"/>
        </a:lt2>
        <a:accent1>
          <a:srgbClr val="99CC00"/>
        </a:accent1>
        <a:accent2>
          <a:srgbClr val="FFFF00"/>
        </a:accent2>
        <a:accent3>
          <a:srgbClr val="AAAAB8"/>
        </a:accent3>
        <a:accent4>
          <a:srgbClr val="DADA00"/>
        </a:accent4>
        <a:accent5>
          <a:srgbClr val="CAE2AA"/>
        </a:accent5>
        <a:accent6>
          <a:srgbClr val="E7E700"/>
        </a:accent6>
        <a:hlink>
          <a:srgbClr val="9999FF"/>
        </a:hlink>
        <a:folHlink>
          <a:srgbClr val="9933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Благодаря докладчика - Dale Carnegie Training (R) 5">
        <a:dk1>
          <a:srgbClr val="969696"/>
        </a:dk1>
        <a:lt1>
          <a:srgbClr val="FFCC00"/>
        </a:lt1>
        <a:dk2>
          <a:srgbClr val="FF6600"/>
        </a:dk2>
        <a:lt2>
          <a:srgbClr val="009900"/>
        </a:lt2>
        <a:accent1>
          <a:srgbClr val="FFCC00"/>
        </a:accent1>
        <a:accent2>
          <a:srgbClr val="009900"/>
        </a:accent2>
        <a:accent3>
          <a:srgbClr val="FFB8AA"/>
        </a:accent3>
        <a:accent4>
          <a:srgbClr val="DAAE00"/>
        </a:accent4>
        <a:accent5>
          <a:srgbClr val="FFE2AA"/>
        </a:accent5>
        <a:accent6>
          <a:srgbClr val="008A00"/>
        </a:accent6>
        <a:hlink>
          <a:srgbClr val="FFFFFF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Благодаря докладчика - Dale Carnegie Training (R) 6">
        <a:dk1>
          <a:srgbClr val="000000"/>
        </a:dk1>
        <a:lt1>
          <a:srgbClr val="FFCC00"/>
        </a:lt1>
        <a:dk2>
          <a:srgbClr val="336600"/>
        </a:dk2>
        <a:lt2>
          <a:srgbClr val="969696"/>
        </a:lt2>
        <a:accent1>
          <a:srgbClr val="336600"/>
        </a:accent1>
        <a:accent2>
          <a:srgbClr val="CCCC00"/>
        </a:accent2>
        <a:accent3>
          <a:srgbClr val="FFE2AA"/>
        </a:accent3>
        <a:accent4>
          <a:srgbClr val="000000"/>
        </a:accent4>
        <a:accent5>
          <a:srgbClr val="ADB8AA"/>
        </a:accent5>
        <a:accent6>
          <a:srgbClr val="B9B900"/>
        </a:accent6>
        <a:hlink>
          <a:srgbClr val="FFFFFF"/>
        </a:hlink>
        <a:folHlink>
          <a:srgbClr val="FFFFA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Благодаря докладчика - Dale Carnegie Training (R) 7">
        <a:dk1>
          <a:srgbClr val="010000"/>
        </a:dk1>
        <a:lt1>
          <a:srgbClr val="99CCFF"/>
        </a:lt1>
        <a:dk2>
          <a:srgbClr val="666633"/>
        </a:dk2>
        <a:lt2>
          <a:srgbClr val="969696"/>
        </a:lt2>
        <a:accent1>
          <a:srgbClr val="666633"/>
        </a:accent1>
        <a:accent2>
          <a:srgbClr val="FFCC00"/>
        </a:accent2>
        <a:accent3>
          <a:srgbClr val="CAE2FF"/>
        </a:accent3>
        <a:accent4>
          <a:srgbClr val="010000"/>
        </a:accent4>
        <a:accent5>
          <a:srgbClr val="B8B8AD"/>
        </a:accent5>
        <a:accent6>
          <a:srgbClr val="E7B900"/>
        </a:accent6>
        <a:hlink>
          <a:srgbClr val="FFFFFF"/>
        </a:hlink>
        <a:folHlink>
          <a:srgbClr val="CCE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Благодаря докладчика - Dale Carnegie Training (R) 8">
        <a:dk1>
          <a:srgbClr val="9900CC"/>
        </a:dk1>
        <a:lt1>
          <a:srgbClr val="FFCC00"/>
        </a:lt1>
        <a:dk2>
          <a:srgbClr val="FF3300"/>
        </a:dk2>
        <a:lt2>
          <a:srgbClr val="969696"/>
        </a:lt2>
        <a:accent1>
          <a:srgbClr val="FF3300"/>
        </a:accent1>
        <a:accent2>
          <a:srgbClr val="FFCC00"/>
        </a:accent2>
        <a:accent3>
          <a:srgbClr val="FFE2AA"/>
        </a:accent3>
        <a:accent4>
          <a:srgbClr val="8200AE"/>
        </a:accent4>
        <a:accent5>
          <a:srgbClr val="FFADAA"/>
        </a:accent5>
        <a:accent6>
          <a:srgbClr val="E7B900"/>
        </a:accent6>
        <a:hlink>
          <a:srgbClr val="FFFFFF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Office\Шаблоны\Презентации\Структура компании (стандартная).pot</Template>
  <TotalTime>4140</TotalTime>
  <Words>2003</Words>
  <Application>Microsoft PowerPoint</Application>
  <PresentationFormat>Экран (4:3)</PresentationFormat>
  <Paragraphs>273</Paragraphs>
  <Slides>35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35</vt:i4>
      </vt:variant>
    </vt:vector>
  </HeadingPairs>
  <TitlesOfParts>
    <vt:vector size="37" baseType="lpstr">
      <vt:lpstr>Благодаря докладчика - Dale Carnegie Training (R)</vt:lpstr>
      <vt:lpstr>Формула</vt:lpstr>
      <vt:lpstr>Массивы</vt:lpstr>
      <vt:lpstr>Массивы</vt:lpstr>
      <vt:lpstr>Массивы</vt:lpstr>
      <vt:lpstr>Массивы</vt:lpstr>
      <vt:lpstr>Массивы</vt:lpstr>
      <vt:lpstr>Массивы</vt:lpstr>
      <vt:lpstr>Массивы</vt:lpstr>
      <vt:lpstr>Слайд 8</vt:lpstr>
      <vt:lpstr>Массивы</vt:lpstr>
      <vt:lpstr>Слайд 10</vt:lpstr>
      <vt:lpstr>Слайд 11</vt:lpstr>
      <vt:lpstr>Слайд 12</vt:lpstr>
      <vt:lpstr>Массивы</vt:lpstr>
      <vt:lpstr>Массивы</vt:lpstr>
      <vt:lpstr>Массивы</vt:lpstr>
      <vt:lpstr>Сортировка массива</vt:lpstr>
      <vt:lpstr>Указатели</vt:lpstr>
      <vt:lpstr>Связь между указателями и массивами</vt:lpstr>
      <vt:lpstr>Связь между указателями и массивами</vt:lpstr>
      <vt:lpstr>Массивы</vt:lpstr>
      <vt:lpstr>Массивы</vt:lpstr>
      <vt:lpstr>Массивы</vt:lpstr>
      <vt:lpstr>Указатели на многомерные массивы</vt:lpstr>
      <vt:lpstr>Распределение памяти для двумерного массива </vt:lpstr>
      <vt:lpstr>Строковые константы</vt:lpstr>
      <vt:lpstr>Строковые константы</vt:lpstr>
      <vt:lpstr>Строка</vt:lpstr>
      <vt:lpstr>Строка</vt:lpstr>
      <vt:lpstr>Строка</vt:lpstr>
      <vt:lpstr>Строка</vt:lpstr>
      <vt:lpstr>Строка</vt:lpstr>
      <vt:lpstr>Строка</vt:lpstr>
      <vt:lpstr>Строка</vt:lpstr>
      <vt:lpstr>Строка</vt:lpstr>
      <vt:lpstr>Строка</vt:lpstr>
    </vt:vector>
  </TitlesOfParts>
  <Company>Iskander Laboratories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Материнская плата</dc:title>
  <dc:creator>informatic</dc:creator>
  <cp:lastModifiedBy>informatic</cp:lastModifiedBy>
  <cp:revision>614</cp:revision>
  <cp:lastPrinted>1601-01-01T00:00:00Z</cp:lastPrinted>
  <dcterms:created xsi:type="dcterms:W3CDTF">2003-01-17T04:19:42Z</dcterms:created>
  <dcterms:modified xsi:type="dcterms:W3CDTF">2009-12-04T02:45:09Z</dcterms:modified>
</cp:coreProperties>
</file>